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61" r:id="rId5"/>
    <p:sldId id="258" r:id="rId6"/>
    <p:sldId id="270" r:id="rId7"/>
    <p:sldId id="262" r:id="rId8"/>
    <p:sldId id="259" r:id="rId9"/>
    <p:sldId id="271" r:id="rId10"/>
    <p:sldId id="263" r:id="rId11"/>
    <p:sldId id="260" r:id="rId12"/>
    <p:sldId id="272" r:id="rId13"/>
    <p:sldId id="264" r:id="rId14"/>
    <p:sldId id="265" r:id="rId15"/>
    <p:sldId id="274" r:id="rId16"/>
    <p:sldId id="266" r:id="rId17"/>
    <p:sldId id="267" r:id="rId18"/>
    <p:sldId id="275" r:id="rId19"/>
    <p:sldId id="268" r:id="rId20"/>
    <p:sldId id="269" r:id="rId21"/>
    <p:sldId id="273"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697B53-F6BA-485F-B033-9D7EDF733BC8}"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0D3C-70B8-40B6-A32C-A8B401F087D7}" type="slidenum">
              <a:rPr lang="en-US" smtClean="0"/>
              <a:t>‹#›</a:t>
            </a:fld>
            <a:endParaRPr lang="en-US"/>
          </a:p>
        </p:txBody>
      </p:sp>
    </p:spTree>
    <p:extLst>
      <p:ext uri="{BB962C8B-B14F-4D97-AF65-F5344CB8AC3E}">
        <p14:creationId xmlns:p14="http://schemas.microsoft.com/office/powerpoint/2010/main" val="256306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97B53-F6BA-485F-B033-9D7EDF733BC8}"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0D3C-70B8-40B6-A32C-A8B401F087D7}" type="slidenum">
              <a:rPr lang="en-US" smtClean="0"/>
              <a:t>‹#›</a:t>
            </a:fld>
            <a:endParaRPr lang="en-US"/>
          </a:p>
        </p:txBody>
      </p:sp>
    </p:spTree>
    <p:extLst>
      <p:ext uri="{BB962C8B-B14F-4D97-AF65-F5344CB8AC3E}">
        <p14:creationId xmlns:p14="http://schemas.microsoft.com/office/powerpoint/2010/main" val="72322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97B53-F6BA-485F-B033-9D7EDF733BC8}"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0D3C-70B8-40B6-A32C-A8B401F087D7}" type="slidenum">
              <a:rPr lang="en-US" smtClean="0"/>
              <a:t>‹#›</a:t>
            </a:fld>
            <a:endParaRPr lang="en-US"/>
          </a:p>
        </p:txBody>
      </p:sp>
    </p:spTree>
    <p:extLst>
      <p:ext uri="{BB962C8B-B14F-4D97-AF65-F5344CB8AC3E}">
        <p14:creationId xmlns:p14="http://schemas.microsoft.com/office/powerpoint/2010/main" val="165434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97B53-F6BA-485F-B033-9D7EDF733BC8}"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0D3C-70B8-40B6-A32C-A8B401F087D7}" type="slidenum">
              <a:rPr lang="en-US" smtClean="0"/>
              <a:t>‹#›</a:t>
            </a:fld>
            <a:endParaRPr lang="en-US"/>
          </a:p>
        </p:txBody>
      </p:sp>
    </p:spTree>
    <p:extLst>
      <p:ext uri="{BB962C8B-B14F-4D97-AF65-F5344CB8AC3E}">
        <p14:creationId xmlns:p14="http://schemas.microsoft.com/office/powerpoint/2010/main" val="67663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97B53-F6BA-485F-B033-9D7EDF733BC8}"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0D3C-70B8-40B6-A32C-A8B401F087D7}" type="slidenum">
              <a:rPr lang="en-US" smtClean="0"/>
              <a:t>‹#›</a:t>
            </a:fld>
            <a:endParaRPr lang="en-US"/>
          </a:p>
        </p:txBody>
      </p:sp>
    </p:spTree>
    <p:extLst>
      <p:ext uri="{BB962C8B-B14F-4D97-AF65-F5344CB8AC3E}">
        <p14:creationId xmlns:p14="http://schemas.microsoft.com/office/powerpoint/2010/main" val="24436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697B53-F6BA-485F-B033-9D7EDF733BC8}"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80D3C-70B8-40B6-A32C-A8B401F087D7}" type="slidenum">
              <a:rPr lang="en-US" smtClean="0"/>
              <a:t>‹#›</a:t>
            </a:fld>
            <a:endParaRPr lang="en-US"/>
          </a:p>
        </p:txBody>
      </p:sp>
    </p:spTree>
    <p:extLst>
      <p:ext uri="{BB962C8B-B14F-4D97-AF65-F5344CB8AC3E}">
        <p14:creationId xmlns:p14="http://schemas.microsoft.com/office/powerpoint/2010/main" val="167465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697B53-F6BA-485F-B033-9D7EDF733BC8}"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A80D3C-70B8-40B6-A32C-A8B401F087D7}" type="slidenum">
              <a:rPr lang="en-US" smtClean="0"/>
              <a:t>‹#›</a:t>
            </a:fld>
            <a:endParaRPr lang="en-US"/>
          </a:p>
        </p:txBody>
      </p:sp>
    </p:spTree>
    <p:extLst>
      <p:ext uri="{BB962C8B-B14F-4D97-AF65-F5344CB8AC3E}">
        <p14:creationId xmlns:p14="http://schemas.microsoft.com/office/powerpoint/2010/main" val="262794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697B53-F6BA-485F-B033-9D7EDF733BC8}"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80D3C-70B8-40B6-A32C-A8B401F087D7}" type="slidenum">
              <a:rPr lang="en-US" smtClean="0"/>
              <a:t>‹#›</a:t>
            </a:fld>
            <a:endParaRPr lang="en-US"/>
          </a:p>
        </p:txBody>
      </p:sp>
    </p:spTree>
    <p:extLst>
      <p:ext uri="{BB962C8B-B14F-4D97-AF65-F5344CB8AC3E}">
        <p14:creationId xmlns:p14="http://schemas.microsoft.com/office/powerpoint/2010/main" val="142703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97B53-F6BA-485F-B033-9D7EDF733BC8}"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A80D3C-70B8-40B6-A32C-A8B401F087D7}" type="slidenum">
              <a:rPr lang="en-US" smtClean="0"/>
              <a:t>‹#›</a:t>
            </a:fld>
            <a:endParaRPr lang="en-US"/>
          </a:p>
        </p:txBody>
      </p:sp>
    </p:spTree>
    <p:extLst>
      <p:ext uri="{BB962C8B-B14F-4D97-AF65-F5344CB8AC3E}">
        <p14:creationId xmlns:p14="http://schemas.microsoft.com/office/powerpoint/2010/main" val="194976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97B53-F6BA-485F-B033-9D7EDF733BC8}"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80D3C-70B8-40B6-A32C-A8B401F087D7}" type="slidenum">
              <a:rPr lang="en-US" smtClean="0"/>
              <a:t>‹#›</a:t>
            </a:fld>
            <a:endParaRPr lang="en-US"/>
          </a:p>
        </p:txBody>
      </p:sp>
    </p:spTree>
    <p:extLst>
      <p:ext uri="{BB962C8B-B14F-4D97-AF65-F5344CB8AC3E}">
        <p14:creationId xmlns:p14="http://schemas.microsoft.com/office/powerpoint/2010/main" val="9177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97B53-F6BA-485F-B033-9D7EDF733BC8}"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80D3C-70B8-40B6-A32C-A8B401F087D7}" type="slidenum">
              <a:rPr lang="en-US" smtClean="0"/>
              <a:t>‹#›</a:t>
            </a:fld>
            <a:endParaRPr lang="en-US"/>
          </a:p>
        </p:txBody>
      </p:sp>
    </p:spTree>
    <p:extLst>
      <p:ext uri="{BB962C8B-B14F-4D97-AF65-F5344CB8AC3E}">
        <p14:creationId xmlns:p14="http://schemas.microsoft.com/office/powerpoint/2010/main" val="134671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97B53-F6BA-485F-B033-9D7EDF733BC8}" type="datetimeFigureOut">
              <a:rPr lang="en-US" smtClean="0"/>
              <a:t>12/5/2020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80D3C-70B8-40B6-A32C-A8B401F087D7}" type="slidenum">
              <a:rPr lang="en-US" smtClean="0"/>
              <a:t>‹#›</a:t>
            </a:fld>
            <a:endParaRPr lang="en-US"/>
          </a:p>
        </p:txBody>
      </p:sp>
    </p:spTree>
    <p:extLst>
      <p:ext uri="{BB962C8B-B14F-4D97-AF65-F5344CB8AC3E}">
        <p14:creationId xmlns:p14="http://schemas.microsoft.com/office/powerpoint/2010/main" val="40493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0000" b="-46000"/>
          </a:stretch>
        </a:blipFill>
        <a:effectLst/>
      </p:bgPr>
    </p:bg>
    <p:spTree>
      <p:nvGrpSpPr>
        <p:cNvPr id="1" name=""/>
        <p:cNvGrpSpPr/>
        <p:nvPr/>
      </p:nvGrpSpPr>
      <p:grpSpPr>
        <a:xfrm>
          <a:off x="0" y="0"/>
          <a:ext cx="0" cy="0"/>
          <a:chOff x="0" y="0"/>
          <a:chExt cx="0" cy="0"/>
        </a:xfrm>
      </p:grpSpPr>
      <p:sp>
        <p:nvSpPr>
          <p:cNvPr id="4" name="Google Shape;148;p26"/>
          <p:cNvSpPr/>
          <p:nvPr/>
        </p:nvSpPr>
        <p:spPr>
          <a:xfrm>
            <a:off x="0" y="0"/>
            <a:ext cx="12192000" cy="6858000"/>
          </a:xfrm>
          <a:custGeom>
            <a:avLst/>
            <a:gdLst/>
            <a:ahLst/>
            <a:cxnLst/>
            <a:rect l="l" t="t" r="r" b="b"/>
            <a:pathLst>
              <a:path w="82758" h="46554" extrusionOk="0">
                <a:moveTo>
                  <a:pt x="38424" y="1"/>
                </a:moveTo>
                <a:cubicBezTo>
                  <a:pt x="39101" y="574"/>
                  <a:pt x="39480" y="1423"/>
                  <a:pt x="39460" y="2310"/>
                </a:cubicBezTo>
                <a:lnTo>
                  <a:pt x="39083" y="17441"/>
                </a:lnTo>
                <a:cubicBezTo>
                  <a:pt x="39083" y="19219"/>
                  <a:pt x="40526" y="20662"/>
                  <a:pt x="42304" y="20662"/>
                </a:cubicBezTo>
                <a:lnTo>
                  <a:pt x="45370" y="20662"/>
                </a:lnTo>
                <a:cubicBezTo>
                  <a:pt x="47148" y="20662"/>
                  <a:pt x="48591" y="22105"/>
                  <a:pt x="48591" y="23883"/>
                </a:cubicBezTo>
                <a:lnTo>
                  <a:pt x="48591" y="34250"/>
                </a:lnTo>
                <a:cubicBezTo>
                  <a:pt x="48591" y="36028"/>
                  <a:pt x="47148" y="37471"/>
                  <a:pt x="45370" y="37471"/>
                </a:cubicBezTo>
                <a:lnTo>
                  <a:pt x="27926" y="37471"/>
                </a:lnTo>
                <a:cubicBezTo>
                  <a:pt x="26148" y="37471"/>
                  <a:pt x="24705" y="36028"/>
                  <a:pt x="24705" y="34250"/>
                </a:cubicBezTo>
                <a:cubicBezTo>
                  <a:pt x="24705" y="32522"/>
                  <a:pt x="23346" y="31115"/>
                  <a:pt x="17400" y="31115"/>
                </a:cubicBezTo>
                <a:cubicBezTo>
                  <a:pt x="17218" y="31115"/>
                  <a:pt x="17031" y="31116"/>
                  <a:pt x="16841" y="31119"/>
                </a:cubicBezTo>
                <a:lnTo>
                  <a:pt x="3004" y="31119"/>
                </a:lnTo>
                <a:cubicBezTo>
                  <a:pt x="1855" y="31119"/>
                  <a:pt x="760" y="30629"/>
                  <a:pt x="1" y="29769"/>
                </a:cubicBezTo>
                <a:lnTo>
                  <a:pt x="1" y="46554"/>
                </a:lnTo>
                <a:lnTo>
                  <a:pt x="82757" y="46554"/>
                </a:lnTo>
                <a:lnTo>
                  <a:pt x="82757" y="1"/>
                </a:lnTo>
                <a:close/>
              </a:path>
            </a:pathLst>
          </a:custGeom>
          <a:solidFill>
            <a:srgbClr val="820000"/>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r>
              <a:rPr lang="fa-IR" dirty="0">
                <a:cs typeface="B Yekan" panose="00000400000000000000" pitchFamily="2" charset="-78"/>
              </a:rPr>
              <a:t>ققق</a:t>
            </a:r>
            <a:endParaRPr dirty="0">
              <a:cs typeface="B Yekan" panose="00000400000000000000" pitchFamily="2" charset="-78"/>
            </a:endParaRPr>
          </a:p>
        </p:txBody>
      </p:sp>
      <p:sp>
        <p:nvSpPr>
          <p:cNvPr id="5" name="Google Shape;149;p26"/>
          <p:cNvSpPr/>
          <p:nvPr/>
        </p:nvSpPr>
        <p:spPr>
          <a:xfrm>
            <a:off x="7437051" y="319752"/>
            <a:ext cx="4217400" cy="4138500"/>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TextBox 5"/>
          <p:cNvSpPr txBox="1"/>
          <p:nvPr/>
        </p:nvSpPr>
        <p:spPr>
          <a:xfrm>
            <a:off x="7624689" y="1955409"/>
            <a:ext cx="3460652" cy="923330"/>
          </a:xfrm>
          <a:prstGeom prst="rect">
            <a:avLst/>
          </a:prstGeom>
          <a:noFill/>
        </p:spPr>
        <p:txBody>
          <a:bodyPr wrap="square" rtlCol="0">
            <a:spAutoFit/>
          </a:bodyPr>
          <a:lstStyle/>
          <a:p>
            <a:pPr algn="r" rtl="1"/>
            <a:r>
              <a:rPr lang="fa-IR" sz="5400" dirty="0">
                <a:solidFill>
                  <a:schemeClr val="bg1"/>
                </a:solidFill>
                <a:cs typeface="B Yekan" panose="00000400000000000000" pitchFamily="2" charset="-78"/>
              </a:rPr>
              <a:t>قالب شهدا</a:t>
            </a:r>
            <a:endParaRPr lang="en-US" sz="5400" dirty="0">
              <a:solidFill>
                <a:schemeClr val="bg1"/>
              </a:solidFill>
              <a:cs typeface="B Yekan" panose="00000400000000000000" pitchFamily="2" charset="-78"/>
            </a:endParaRPr>
          </a:p>
        </p:txBody>
      </p:sp>
      <p:sp>
        <p:nvSpPr>
          <p:cNvPr id="7" name="TextBox 6"/>
          <p:cNvSpPr txBox="1"/>
          <p:nvPr/>
        </p:nvSpPr>
        <p:spPr>
          <a:xfrm>
            <a:off x="0" y="6005941"/>
            <a:ext cx="3165231" cy="584775"/>
          </a:xfrm>
          <a:prstGeom prst="rect">
            <a:avLst/>
          </a:prstGeom>
          <a:noFill/>
        </p:spPr>
        <p:txBody>
          <a:bodyPr wrap="square" rtlCol="0">
            <a:spAutoFit/>
          </a:bodyPr>
          <a:lstStyle/>
          <a:p>
            <a:pPr algn="r" rtl="1"/>
            <a:r>
              <a:rPr lang="fa-IR" sz="3200" dirty="0">
                <a:solidFill>
                  <a:schemeClr val="bg1"/>
                </a:solidFill>
                <a:latin typeface="Arabic Typesetting" panose="03020402040406030203" pitchFamily="66" charset="-78"/>
                <a:cs typeface="Arabic Typesetting" panose="03020402040406030203" pitchFamily="66" charset="-78"/>
              </a:rPr>
              <a:t>أینَ الطّالبُ بِدَمِ المقتولِ بِکرَبلاء </a:t>
            </a:r>
            <a:endParaRPr lang="en-US" sz="3200" dirty="0">
              <a:solidFill>
                <a:schemeClr val="bg1"/>
              </a:solidFill>
              <a:latin typeface="Arabic Typesetting" panose="03020402040406030203" pitchFamily="66" charset="-78"/>
              <a:cs typeface="Arabic Typesetting" panose="03020402040406030203" pitchFamily="66" charset="-78"/>
            </a:endParaRPr>
          </a:p>
        </p:txBody>
      </p:sp>
      <p:pic>
        <p:nvPicPr>
          <p:cNvPr id="8" name="Google Shape;227;p30"/>
          <p:cNvPicPr preferRelativeResize="0"/>
          <p:nvPr/>
        </p:nvPicPr>
        <p:blipFill rotWithShape="1">
          <a:blip r:embed="rId3">
            <a:alphaModFix/>
          </a:blip>
          <a:srcRect l="15165" t="1847" r="15172" b="44593"/>
          <a:stretch/>
        </p:blipFill>
        <p:spPr>
          <a:xfrm rot="592340">
            <a:off x="992365" y="5178410"/>
            <a:ext cx="1522800" cy="1560600"/>
          </a:xfrm>
          <a:prstGeom prst="roundRect">
            <a:avLst>
              <a:gd name="adj" fmla="val 16667"/>
            </a:avLst>
          </a:prstGeom>
          <a:noFill/>
          <a:ln>
            <a:noFill/>
          </a:ln>
          <a:effectLst>
            <a:glow>
              <a:schemeClr val="accent1">
                <a:alpha val="40000"/>
              </a:schemeClr>
            </a:glow>
            <a:outerShdw blurRad="50800" dist="38100" dir="5400000" algn="t" rotWithShape="0">
              <a:prstClr val="black">
                <a:alpha val="40000"/>
              </a:prstClr>
            </a:outerShdw>
            <a:softEdge rad="660400"/>
          </a:effectLst>
        </p:spPr>
      </p:pic>
      <p:sp>
        <p:nvSpPr>
          <p:cNvPr id="9" name="TextBox 8"/>
          <p:cNvSpPr txBox="1"/>
          <p:nvPr/>
        </p:nvSpPr>
        <p:spPr>
          <a:xfrm>
            <a:off x="7821637" y="3094892"/>
            <a:ext cx="3545058" cy="369332"/>
          </a:xfrm>
          <a:prstGeom prst="rect">
            <a:avLst/>
          </a:prstGeom>
          <a:noFill/>
        </p:spPr>
        <p:txBody>
          <a:bodyPr wrap="square" rtlCol="0">
            <a:spAutoFit/>
          </a:bodyPr>
          <a:lstStyle/>
          <a:p>
            <a:pPr algn="r" rtl="1"/>
            <a:r>
              <a:rPr lang="fa-IR" dirty="0">
                <a:solidFill>
                  <a:schemeClr val="bg1"/>
                </a:solidFill>
                <a:cs typeface="B Yekan" panose="00000400000000000000" pitchFamily="2" charset="-78"/>
              </a:rPr>
              <a:t>ارائه خود را شروع نمایید....</a:t>
            </a:r>
            <a:endParaRPr lang="en-US" dirty="0">
              <a:solidFill>
                <a:schemeClr val="bg1"/>
              </a:solidFill>
              <a:cs typeface="B Yekan" panose="00000400000000000000" pitchFamily="2" charset="-78"/>
            </a:endParaRPr>
          </a:p>
        </p:txBody>
      </p:sp>
      <p:pic>
        <p:nvPicPr>
          <p:cNvPr id="10" name="Picture 9" descr="Demo-Shahid-Ahmadi Roshan.jpg">
            <a:extLst>
              <a:ext uri="{FF2B5EF4-FFF2-40B4-BE49-F238E27FC236}">
                <a16:creationId xmlns:a16="http://schemas.microsoft.com/office/drawing/2014/main" id="{279FEE77-8BC3-4292-99B5-98AC593EB08D}"/>
              </a:ext>
            </a:extLst>
          </p:cNvPr>
          <p:cNvPicPr>
            <a:picLocks noChangeAspect="1"/>
          </p:cNvPicPr>
          <p:nvPr/>
        </p:nvPicPr>
        <p:blipFill>
          <a:blip r:embed="rId4" cstate="print"/>
          <a:stretch>
            <a:fillRect/>
          </a:stretch>
        </p:blipFill>
        <p:spPr>
          <a:xfrm>
            <a:off x="27052" y="2123514"/>
            <a:ext cx="1502919" cy="2123514"/>
          </a:xfrm>
          <a:prstGeom prst="rect">
            <a:avLst/>
          </a:prstGeom>
        </p:spPr>
      </p:pic>
      <p:pic>
        <p:nvPicPr>
          <p:cNvPr id="11" name="Picture 10" descr="Demo-Shahid-Alimohammadi.jpg">
            <a:extLst>
              <a:ext uri="{FF2B5EF4-FFF2-40B4-BE49-F238E27FC236}">
                <a16:creationId xmlns:a16="http://schemas.microsoft.com/office/drawing/2014/main" id="{87DBC8D5-8F46-4EE5-A9E4-764B8290A233}"/>
              </a:ext>
            </a:extLst>
          </p:cNvPr>
          <p:cNvPicPr>
            <a:picLocks noChangeAspect="1"/>
          </p:cNvPicPr>
          <p:nvPr/>
        </p:nvPicPr>
        <p:blipFill>
          <a:blip r:embed="rId5" cstate="print"/>
          <a:stretch>
            <a:fillRect/>
          </a:stretch>
        </p:blipFill>
        <p:spPr>
          <a:xfrm>
            <a:off x="13526" y="0"/>
            <a:ext cx="1502919" cy="2123514"/>
          </a:xfrm>
          <a:prstGeom prst="rect">
            <a:avLst/>
          </a:prstGeom>
        </p:spPr>
      </p:pic>
    </p:spTree>
    <p:extLst>
      <p:ext uri="{BB962C8B-B14F-4D97-AF65-F5344CB8AC3E}">
        <p14:creationId xmlns:p14="http://schemas.microsoft.com/office/powerpoint/2010/main" val="1784696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4" name="Google Shape;126;p24"/>
          <p:cNvSpPr/>
          <p:nvPr/>
        </p:nvSpPr>
        <p:spPr>
          <a:xfrm rot="-899963">
            <a:off x="-463811" y="2783355"/>
            <a:ext cx="3371988" cy="4028893"/>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TextBox 4"/>
          <p:cNvSpPr txBox="1"/>
          <p:nvPr/>
        </p:nvSpPr>
        <p:spPr>
          <a:xfrm>
            <a:off x="3840481" y="2391507"/>
            <a:ext cx="7146388" cy="1107996"/>
          </a:xfrm>
          <a:prstGeom prst="rect">
            <a:avLst/>
          </a:prstGeom>
          <a:noFill/>
        </p:spPr>
        <p:txBody>
          <a:bodyPr wrap="square" rtlCol="0">
            <a:spAutoFit/>
          </a:bodyPr>
          <a:lstStyle/>
          <a:p>
            <a:pPr algn="r" rtl="1"/>
            <a:r>
              <a:rPr lang="fa-IR" sz="6600" dirty="0">
                <a:solidFill>
                  <a:prstClr val="white"/>
                </a:solidFill>
                <a:cs typeface="B Yekan" panose="00000400000000000000" pitchFamily="2" charset="-78"/>
              </a:rPr>
              <a:t>03  اربعین و عاشورا</a:t>
            </a:r>
            <a:endParaRPr lang="en-US" sz="6600" dirty="0">
              <a:solidFill>
                <a:prstClr val="white"/>
              </a:solidFill>
              <a:cs typeface="B Yekan" panose="00000400000000000000" pitchFamily="2" charset="-78"/>
            </a:endParaRPr>
          </a:p>
        </p:txBody>
      </p:sp>
      <p:pic>
        <p:nvPicPr>
          <p:cNvPr id="6" name="Picture 5" descr="Demo-Shahid-Madad Khani.jpg">
            <a:extLst>
              <a:ext uri="{FF2B5EF4-FFF2-40B4-BE49-F238E27FC236}">
                <a16:creationId xmlns:a16="http://schemas.microsoft.com/office/drawing/2014/main" id="{7B23D98E-1313-46B5-ADDC-C63C90769782}"/>
              </a:ext>
            </a:extLst>
          </p:cNvPr>
          <p:cNvPicPr>
            <a:picLocks noChangeAspect="1"/>
          </p:cNvPicPr>
          <p:nvPr/>
        </p:nvPicPr>
        <p:blipFill>
          <a:blip r:embed="rId2" cstate="print"/>
          <a:stretch>
            <a:fillRect/>
          </a:stretch>
        </p:blipFill>
        <p:spPr>
          <a:xfrm rot="20687782">
            <a:off x="171184" y="2888873"/>
            <a:ext cx="2546604" cy="3598164"/>
          </a:xfrm>
          <a:prstGeom prst="rect">
            <a:avLst/>
          </a:prstGeom>
        </p:spPr>
      </p:pic>
    </p:spTree>
    <p:extLst>
      <p:ext uri="{BB962C8B-B14F-4D97-AF65-F5344CB8AC3E}">
        <p14:creationId xmlns:p14="http://schemas.microsoft.com/office/powerpoint/2010/main" val="86178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7638"/>
            <a:ext cx="4744037" cy="4419099"/>
          </a:xfrm>
        </p:spPr>
      </p:pic>
      <p:sp>
        <p:nvSpPr>
          <p:cNvPr id="5" name="Google Shape;235;p31"/>
          <p:cNvSpPr/>
          <p:nvPr/>
        </p:nvSpPr>
        <p:spPr>
          <a:xfrm flipH="1">
            <a:off x="1983543" y="-36"/>
            <a:ext cx="10208453" cy="6858036"/>
          </a:xfrm>
          <a:custGeom>
            <a:avLst/>
            <a:gdLst/>
            <a:ahLst/>
            <a:cxnLst/>
            <a:rect l="l" t="t" r="r" b="b"/>
            <a:pathLst>
              <a:path w="60157" h="51840" extrusionOk="0">
                <a:moveTo>
                  <a:pt x="1" y="1"/>
                </a:moveTo>
                <a:lnTo>
                  <a:pt x="1" y="51839"/>
                </a:lnTo>
                <a:lnTo>
                  <a:pt x="48923" y="51839"/>
                </a:lnTo>
                <a:lnTo>
                  <a:pt x="48769" y="51497"/>
                </a:lnTo>
                <a:cubicBezTo>
                  <a:pt x="47765" y="49285"/>
                  <a:pt x="47507" y="46803"/>
                  <a:pt x="48035" y="44434"/>
                </a:cubicBezTo>
                <a:lnTo>
                  <a:pt x="56783" y="5163"/>
                </a:lnTo>
                <a:cubicBezTo>
                  <a:pt x="57160" y="3201"/>
                  <a:pt x="58248" y="1447"/>
                  <a:pt x="59841" y="239"/>
                </a:cubicBezTo>
                <a:lnTo>
                  <a:pt x="60156" y="1"/>
                </a:lnTo>
                <a:close/>
              </a:path>
            </a:pathLst>
          </a:custGeom>
          <a:solidFill>
            <a:srgbClr val="82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TextBox 5"/>
          <p:cNvSpPr txBox="1"/>
          <p:nvPr/>
        </p:nvSpPr>
        <p:spPr>
          <a:xfrm>
            <a:off x="3770142" y="351692"/>
            <a:ext cx="8257735" cy="4401205"/>
          </a:xfrm>
          <a:prstGeom prst="rect">
            <a:avLst/>
          </a:prstGeom>
          <a:noFill/>
        </p:spPr>
        <p:txBody>
          <a:bodyPr wrap="square" rtlCol="0">
            <a:spAutoFit/>
          </a:bodyPr>
          <a:lstStyle/>
          <a:p>
            <a:pPr algn="just" rtl="1"/>
            <a:r>
              <a:rPr lang="fa-IR" sz="2800" dirty="0">
                <a:solidFill>
                  <a:schemeClr val="bg1"/>
                </a:solidFill>
                <a:cs typeface="B Roya" panose="00000400000000000000" pitchFamily="2" charset="-78"/>
              </a:rPr>
              <a:t>عصر عاشورا یک نفر مرد توی تمام این خیمه گاه نبود مگر امام سجاد، که او هم مریض بود، آنجا افتاده بود و شاید در حالت اِغما به یر می برد. حالا شما ببینید این خیمه گاه و اردوگاهی که در او هشتاد نفر، هشتاد و چهار نفر زن و بچه هستند و در میان یک دریای دشمن محاصره اند، اینها چقدر کار دارند؛ بعضی تشنه اند، بعضی گرسنه اند، یا بشود گفت همه تشنه اند و همه گرسنه اند، دل ها همه لرزان و خائف است، جسدهای شهدا همه قلم قلم شده روی زمین افتاده است، بعضی برادر اینهایند، بعضی فرزند اینهایند. به هر حال یک حادثه ی بسیار تلخ و وحشت آوری است. یک نفر باید این جمعیت را جمع کند. آن یک نفر زینب است</a:t>
            </a:r>
            <a:endParaRPr lang="en-US" sz="2800" dirty="0">
              <a:solidFill>
                <a:schemeClr val="bg1"/>
              </a:solidFill>
              <a:cs typeface="B Roya" panose="00000400000000000000" pitchFamily="2" charset="-78"/>
            </a:endParaRPr>
          </a:p>
        </p:txBody>
      </p:sp>
    </p:spTree>
    <p:extLst>
      <p:ext uri="{BB962C8B-B14F-4D97-AF65-F5344CB8AC3E}">
        <p14:creationId xmlns:p14="http://schemas.microsoft.com/office/powerpoint/2010/main" val="223048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868" y="433430"/>
            <a:ext cx="5777132" cy="6424570"/>
          </a:xfrm>
          <a:prstGeom prst="rect">
            <a:avLst/>
          </a:prstGeom>
        </p:spPr>
      </p:pic>
      <p:sp>
        <p:nvSpPr>
          <p:cNvPr id="4" name="Google Shape;549;p41"/>
          <p:cNvSpPr/>
          <p:nvPr/>
        </p:nvSpPr>
        <p:spPr>
          <a:xfrm flipH="1">
            <a:off x="0" y="-3226"/>
            <a:ext cx="12192000" cy="6861226"/>
          </a:xfrm>
          <a:custGeom>
            <a:avLst/>
            <a:gdLst/>
            <a:ahLst/>
            <a:cxnLst/>
            <a:rect l="l" t="t" r="r" b="b"/>
            <a:pathLst>
              <a:path w="285750" h="160936" extrusionOk="0">
                <a:moveTo>
                  <a:pt x="0" y="0"/>
                </a:moveTo>
                <a:lnTo>
                  <a:pt x="0" y="26051"/>
                </a:lnTo>
                <a:lnTo>
                  <a:pt x="118134" y="73854"/>
                </a:lnTo>
                <a:cubicBezTo>
                  <a:pt x="127671" y="77712"/>
                  <a:pt x="133421" y="87487"/>
                  <a:pt x="132171" y="97691"/>
                </a:cubicBezTo>
                <a:cubicBezTo>
                  <a:pt x="129278" y="121217"/>
                  <a:pt x="122194" y="160734"/>
                  <a:pt x="122194" y="160734"/>
                </a:cubicBezTo>
                <a:cubicBezTo>
                  <a:pt x="121249" y="160885"/>
                  <a:pt x="139107" y="160935"/>
                  <a:pt x="163338" y="160935"/>
                </a:cubicBezTo>
                <a:cubicBezTo>
                  <a:pt x="211799" y="160935"/>
                  <a:pt x="285750" y="160734"/>
                  <a:pt x="285750" y="160734"/>
                </a:cubicBezTo>
                <a:lnTo>
                  <a:pt x="285750" y="0"/>
                </a:lnTo>
                <a:close/>
              </a:path>
            </a:pathLst>
          </a:custGeom>
          <a:solidFill>
            <a:srgbClr val="82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TextBox 5"/>
          <p:cNvSpPr txBox="1"/>
          <p:nvPr/>
        </p:nvSpPr>
        <p:spPr>
          <a:xfrm>
            <a:off x="1125415" y="1012874"/>
            <a:ext cx="4304714" cy="3046988"/>
          </a:xfrm>
          <a:prstGeom prst="rect">
            <a:avLst/>
          </a:prstGeom>
          <a:noFill/>
        </p:spPr>
        <p:txBody>
          <a:bodyPr wrap="square" rtlCol="0">
            <a:spAutoFit/>
          </a:bodyPr>
          <a:lstStyle/>
          <a:p>
            <a:pPr algn="just" rtl="1"/>
            <a:r>
              <a:rPr lang="fa-IR" sz="3200" dirty="0">
                <a:solidFill>
                  <a:schemeClr val="bg1"/>
                </a:solidFill>
                <a:cs typeface="B Roya" panose="00000400000000000000" pitchFamily="2" charset="-78"/>
              </a:rPr>
              <a:t>این </a:t>
            </a:r>
            <a:r>
              <a:rPr lang="fa-IR" sz="3200" b="1" dirty="0">
                <a:solidFill>
                  <a:schemeClr val="bg1"/>
                </a:solidFill>
                <a:cs typeface="B Roya" panose="00000400000000000000" pitchFamily="2" charset="-78"/>
              </a:rPr>
              <a:t>حرکت عشق و ایمان است</a:t>
            </a:r>
            <a:r>
              <a:rPr lang="fa-IR" sz="3200" dirty="0">
                <a:solidFill>
                  <a:schemeClr val="bg1"/>
                </a:solidFill>
                <a:cs typeface="B Roya" panose="00000400000000000000" pitchFamily="2" charset="-78"/>
              </a:rPr>
              <a:t>؛ ما هم از دور نگاه میکنیم به این حرکت، و غبطه میخوریم به حال آن کسانى که این توفیق را پیدا کردند و این حرکت را انجام دادند...</a:t>
            </a:r>
            <a:endParaRPr lang="en-US" sz="3200" dirty="0">
              <a:solidFill>
                <a:schemeClr val="bg1"/>
              </a:solidFill>
              <a:cs typeface="B Roya" panose="00000400000000000000" pitchFamily="2" charset="-78"/>
            </a:endParaRPr>
          </a:p>
        </p:txBody>
      </p:sp>
    </p:spTree>
    <p:extLst>
      <p:ext uri="{BB962C8B-B14F-4D97-AF65-F5344CB8AC3E}">
        <p14:creationId xmlns:p14="http://schemas.microsoft.com/office/powerpoint/2010/main" val="321040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4" name="Google Shape;126;p24"/>
          <p:cNvSpPr/>
          <p:nvPr/>
        </p:nvSpPr>
        <p:spPr>
          <a:xfrm rot="-899963">
            <a:off x="-463811" y="2783355"/>
            <a:ext cx="3371988" cy="4028893"/>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TextBox 4"/>
          <p:cNvSpPr txBox="1"/>
          <p:nvPr/>
        </p:nvSpPr>
        <p:spPr>
          <a:xfrm>
            <a:off x="2869809" y="2391507"/>
            <a:ext cx="8117060" cy="1785104"/>
          </a:xfrm>
          <a:prstGeom prst="rect">
            <a:avLst/>
          </a:prstGeom>
          <a:noFill/>
        </p:spPr>
        <p:txBody>
          <a:bodyPr wrap="square" rtlCol="0">
            <a:spAutoFit/>
          </a:bodyPr>
          <a:lstStyle/>
          <a:p>
            <a:pPr lvl="0" algn="r" rtl="1"/>
            <a:r>
              <a:rPr lang="fa-IR" sz="4400" dirty="0">
                <a:solidFill>
                  <a:prstClr val="white"/>
                </a:solidFill>
                <a:cs typeface="B Yekan" panose="00000400000000000000" pitchFamily="2" charset="-78"/>
              </a:rPr>
              <a:t>04 اربعین میراث بازماندگان عاشورا</a:t>
            </a:r>
            <a:endParaRPr lang="en-US" sz="4400" dirty="0">
              <a:solidFill>
                <a:prstClr val="white"/>
              </a:solidFill>
              <a:cs typeface="B Yekan" panose="00000400000000000000" pitchFamily="2" charset="-78"/>
            </a:endParaRPr>
          </a:p>
          <a:p>
            <a:pPr algn="r" rtl="1"/>
            <a:endParaRPr lang="en-US" sz="6600" dirty="0">
              <a:solidFill>
                <a:prstClr val="white"/>
              </a:solidFill>
              <a:cs typeface="B Yekan" panose="00000400000000000000" pitchFamily="2" charset="-78"/>
            </a:endParaRPr>
          </a:p>
        </p:txBody>
      </p:sp>
      <p:pic>
        <p:nvPicPr>
          <p:cNvPr id="6" name="Picture 5" descr="shahid_taherinia.jpg">
            <a:extLst>
              <a:ext uri="{FF2B5EF4-FFF2-40B4-BE49-F238E27FC236}">
                <a16:creationId xmlns:a16="http://schemas.microsoft.com/office/drawing/2014/main" id="{BCFADDD9-9FD9-4D6A-B7DD-D894014B437C}"/>
              </a:ext>
            </a:extLst>
          </p:cNvPr>
          <p:cNvPicPr>
            <a:picLocks noChangeAspect="1"/>
          </p:cNvPicPr>
          <p:nvPr/>
        </p:nvPicPr>
        <p:blipFill>
          <a:blip r:embed="rId2" cstate="print"/>
          <a:stretch>
            <a:fillRect/>
          </a:stretch>
        </p:blipFill>
        <p:spPr>
          <a:xfrm rot="20617156">
            <a:off x="488617" y="3191294"/>
            <a:ext cx="2016000" cy="2880000"/>
          </a:xfrm>
          <a:prstGeom prst="rect">
            <a:avLst/>
          </a:prstGeom>
        </p:spPr>
      </p:pic>
    </p:spTree>
    <p:extLst>
      <p:ext uri="{BB962C8B-B14F-4D97-AF65-F5344CB8AC3E}">
        <p14:creationId xmlns:p14="http://schemas.microsoft.com/office/powerpoint/2010/main" val="190235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41000" b="-41000"/>
          </a:stretch>
        </a:blipFill>
        <a:effectLst/>
      </p:bgPr>
    </p:bg>
    <p:spTree>
      <p:nvGrpSpPr>
        <p:cNvPr id="1" name=""/>
        <p:cNvGrpSpPr/>
        <p:nvPr/>
      </p:nvGrpSpPr>
      <p:grpSpPr>
        <a:xfrm>
          <a:off x="0" y="0"/>
          <a:ext cx="0" cy="0"/>
          <a:chOff x="0" y="0"/>
          <a:chExt cx="0" cy="0"/>
        </a:xfrm>
      </p:grpSpPr>
      <p:sp>
        <p:nvSpPr>
          <p:cNvPr id="4" name="Google Shape;253;p32"/>
          <p:cNvSpPr/>
          <p:nvPr/>
        </p:nvSpPr>
        <p:spPr>
          <a:xfrm rot="2461697">
            <a:off x="8082487" y="3169957"/>
            <a:ext cx="4287728" cy="4318783"/>
          </a:xfrm>
          <a:prstGeom prst="roundRect">
            <a:avLst>
              <a:gd name="adj" fmla="val 16667"/>
            </a:avLst>
          </a:prstGeom>
          <a:solidFill>
            <a:srgbClr val="820000">
              <a:alpha val="58000"/>
            </a:srgbClr>
          </a:solid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90688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4" name="Google Shape;398;p36"/>
          <p:cNvSpPr/>
          <p:nvPr/>
        </p:nvSpPr>
        <p:spPr>
          <a:xfrm rot="-2700000">
            <a:off x="1221750" y="1244518"/>
            <a:ext cx="1569777" cy="1557049"/>
          </a:xfrm>
          <a:prstGeom prst="roundRect">
            <a:avLst>
              <a:gd name="adj" fmla="val 16667"/>
            </a:avLst>
          </a:prstGeom>
          <a:solidFill>
            <a:srgbClr val="D8D3C3"/>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latin typeface="Arial"/>
              <a:cs typeface="Arial"/>
              <a:sym typeface="Arial"/>
            </a:endParaRPr>
          </a:p>
        </p:txBody>
      </p:sp>
      <p:sp>
        <p:nvSpPr>
          <p:cNvPr id="5" name="Google Shape;398;p36"/>
          <p:cNvSpPr/>
          <p:nvPr/>
        </p:nvSpPr>
        <p:spPr>
          <a:xfrm rot="-2700000">
            <a:off x="2471430" y="2944365"/>
            <a:ext cx="1569777" cy="1557049"/>
          </a:xfrm>
          <a:prstGeom prst="roundRect">
            <a:avLst>
              <a:gd name="adj" fmla="val 16667"/>
            </a:avLst>
          </a:prstGeom>
          <a:solidFill>
            <a:srgbClr val="D8D3C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398;p36"/>
          <p:cNvSpPr/>
          <p:nvPr/>
        </p:nvSpPr>
        <p:spPr>
          <a:xfrm rot="-2700000">
            <a:off x="4089213" y="1228107"/>
            <a:ext cx="1569777" cy="1557049"/>
          </a:xfrm>
          <a:prstGeom prst="roundRect">
            <a:avLst>
              <a:gd name="adj" fmla="val 16667"/>
            </a:avLst>
          </a:prstGeom>
          <a:solidFill>
            <a:srgbClr val="D8D3C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98;p36"/>
          <p:cNvSpPr/>
          <p:nvPr/>
        </p:nvSpPr>
        <p:spPr>
          <a:xfrm rot="-2700000">
            <a:off x="6311911" y="2719281"/>
            <a:ext cx="1569777" cy="1557049"/>
          </a:xfrm>
          <a:prstGeom prst="roundRect">
            <a:avLst>
              <a:gd name="adj" fmla="val 16667"/>
            </a:avLst>
          </a:prstGeom>
          <a:solidFill>
            <a:srgbClr val="D8D3C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398;p36"/>
          <p:cNvSpPr/>
          <p:nvPr/>
        </p:nvSpPr>
        <p:spPr>
          <a:xfrm rot="-2700000">
            <a:off x="7957829" y="1242176"/>
            <a:ext cx="1569777" cy="1557049"/>
          </a:xfrm>
          <a:prstGeom prst="roundRect">
            <a:avLst>
              <a:gd name="adj" fmla="val 16667"/>
            </a:avLst>
          </a:prstGeom>
          <a:solidFill>
            <a:srgbClr val="D8D3C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98;p36"/>
          <p:cNvSpPr/>
          <p:nvPr/>
        </p:nvSpPr>
        <p:spPr>
          <a:xfrm rot="-2700000">
            <a:off x="9589684" y="2831821"/>
            <a:ext cx="1569777" cy="1557049"/>
          </a:xfrm>
          <a:prstGeom prst="roundRect">
            <a:avLst>
              <a:gd name="adj" fmla="val 16667"/>
            </a:avLst>
          </a:prstGeom>
          <a:solidFill>
            <a:srgbClr val="D8D3C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97;p36"/>
          <p:cNvSpPr/>
          <p:nvPr/>
        </p:nvSpPr>
        <p:spPr>
          <a:xfrm>
            <a:off x="323557" y="2016182"/>
            <a:ext cx="11451102" cy="1918500"/>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195754" y="1744394"/>
            <a:ext cx="1252025" cy="523220"/>
          </a:xfrm>
          <a:prstGeom prst="rect">
            <a:avLst/>
          </a:prstGeom>
          <a:noFill/>
        </p:spPr>
        <p:txBody>
          <a:bodyPr wrap="square" rtlCol="0">
            <a:spAutoFit/>
          </a:bodyPr>
          <a:lstStyle/>
          <a:p>
            <a:pPr algn="r" rtl="1"/>
            <a:r>
              <a:rPr lang="fa-IR" sz="2800" dirty="0">
                <a:cs typeface="B Yekan" panose="00000400000000000000" pitchFamily="2" charset="-78"/>
              </a:rPr>
              <a:t>زینب</a:t>
            </a:r>
            <a:endParaRPr lang="en-US" sz="2800" dirty="0">
              <a:cs typeface="B Yekan" panose="00000400000000000000" pitchFamily="2" charset="-78"/>
            </a:endParaRPr>
          </a:p>
        </p:txBody>
      </p:sp>
      <p:sp>
        <p:nvSpPr>
          <p:cNvPr id="12" name="TextBox 11"/>
          <p:cNvSpPr txBox="1"/>
          <p:nvPr/>
        </p:nvSpPr>
        <p:spPr>
          <a:xfrm>
            <a:off x="3992880" y="1756117"/>
            <a:ext cx="1252025" cy="523220"/>
          </a:xfrm>
          <a:prstGeom prst="rect">
            <a:avLst/>
          </a:prstGeom>
          <a:noFill/>
        </p:spPr>
        <p:txBody>
          <a:bodyPr wrap="square" rtlCol="0">
            <a:spAutoFit/>
          </a:bodyPr>
          <a:lstStyle/>
          <a:p>
            <a:pPr algn="r" rtl="1"/>
            <a:r>
              <a:rPr lang="fa-IR" sz="2800" dirty="0">
                <a:cs typeface="B Yekan" panose="00000400000000000000" pitchFamily="2" charset="-78"/>
              </a:rPr>
              <a:t>زینب</a:t>
            </a:r>
            <a:endParaRPr lang="en-US" sz="2800" dirty="0">
              <a:cs typeface="B Yekan" panose="00000400000000000000" pitchFamily="2" charset="-78"/>
            </a:endParaRPr>
          </a:p>
        </p:txBody>
      </p:sp>
      <p:sp>
        <p:nvSpPr>
          <p:cNvPr id="13" name="TextBox 12"/>
          <p:cNvSpPr txBox="1"/>
          <p:nvPr/>
        </p:nvSpPr>
        <p:spPr>
          <a:xfrm>
            <a:off x="2459501" y="3373902"/>
            <a:ext cx="1252025" cy="523220"/>
          </a:xfrm>
          <a:prstGeom prst="rect">
            <a:avLst/>
          </a:prstGeom>
          <a:noFill/>
        </p:spPr>
        <p:txBody>
          <a:bodyPr wrap="square" rtlCol="0">
            <a:spAutoFit/>
          </a:bodyPr>
          <a:lstStyle/>
          <a:p>
            <a:pPr algn="r" rtl="1"/>
            <a:r>
              <a:rPr lang="fa-IR" sz="2800" dirty="0">
                <a:cs typeface="B Yekan" panose="00000400000000000000" pitchFamily="2" charset="-78"/>
              </a:rPr>
              <a:t>زینب</a:t>
            </a:r>
            <a:endParaRPr lang="en-US" sz="2800" dirty="0">
              <a:cs typeface="B Yekan" panose="00000400000000000000" pitchFamily="2" charset="-78"/>
            </a:endParaRPr>
          </a:p>
        </p:txBody>
      </p:sp>
      <p:sp>
        <p:nvSpPr>
          <p:cNvPr id="14" name="TextBox 13"/>
          <p:cNvSpPr txBox="1"/>
          <p:nvPr/>
        </p:nvSpPr>
        <p:spPr>
          <a:xfrm>
            <a:off x="8299938" y="1814732"/>
            <a:ext cx="1125416" cy="646331"/>
          </a:xfrm>
          <a:prstGeom prst="rect">
            <a:avLst/>
          </a:prstGeom>
          <a:noFill/>
        </p:spPr>
        <p:txBody>
          <a:bodyPr wrap="square" rtlCol="0">
            <a:spAutoFit/>
          </a:bodyPr>
          <a:lstStyle/>
          <a:p>
            <a:r>
              <a:rPr lang="fa-IR" dirty="0">
                <a:cs typeface="B Yekan" panose="00000400000000000000" pitchFamily="2" charset="-78"/>
              </a:rPr>
              <a:t>علی بن الحسین </a:t>
            </a:r>
            <a:endParaRPr lang="en-US" dirty="0">
              <a:cs typeface="B Yekan" panose="00000400000000000000" pitchFamily="2" charset="-78"/>
            </a:endParaRPr>
          </a:p>
        </p:txBody>
      </p:sp>
      <p:sp>
        <p:nvSpPr>
          <p:cNvPr id="15" name="TextBox 14"/>
          <p:cNvSpPr txBox="1"/>
          <p:nvPr/>
        </p:nvSpPr>
        <p:spPr>
          <a:xfrm>
            <a:off x="6623538" y="3205089"/>
            <a:ext cx="1125416" cy="646331"/>
          </a:xfrm>
          <a:prstGeom prst="rect">
            <a:avLst/>
          </a:prstGeom>
          <a:noFill/>
        </p:spPr>
        <p:txBody>
          <a:bodyPr wrap="square" rtlCol="0">
            <a:spAutoFit/>
          </a:bodyPr>
          <a:lstStyle/>
          <a:p>
            <a:r>
              <a:rPr lang="fa-IR" dirty="0">
                <a:cs typeface="B Yekan" panose="00000400000000000000" pitchFamily="2" charset="-78"/>
              </a:rPr>
              <a:t>علی بن الحسین </a:t>
            </a:r>
            <a:endParaRPr lang="en-US" dirty="0">
              <a:cs typeface="B Yekan" panose="00000400000000000000" pitchFamily="2" charset="-78"/>
            </a:endParaRPr>
          </a:p>
        </p:txBody>
      </p:sp>
      <p:sp>
        <p:nvSpPr>
          <p:cNvPr id="16" name="TextBox 15"/>
          <p:cNvSpPr txBox="1"/>
          <p:nvPr/>
        </p:nvSpPr>
        <p:spPr>
          <a:xfrm>
            <a:off x="9985717" y="3289495"/>
            <a:ext cx="1125416" cy="646331"/>
          </a:xfrm>
          <a:prstGeom prst="rect">
            <a:avLst/>
          </a:prstGeom>
          <a:noFill/>
        </p:spPr>
        <p:txBody>
          <a:bodyPr wrap="square" rtlCol="0">
            <a:spAutoFit/>
          </a:bodyPr>
          <a:lstStyle/>
          <a:p>
            <a:r>
              <a:rPr lang="fa-IR" dirty="0">
                <a:cs typeface="B Yekan" panose="00000400000000000000" pitchFamily="2" charset="-78"/>
              </a:rPr>
              <a:t>علی بن الحسین </a:t>
            </a:r>
            <a:endParaRPr lang="en-US" dirty="0">
              <a:cs typeface="B Yekan" panose="00000400000000000000" pitchFamily="2" charset="-78"/>
            </a:endParaRPr>
          </a:p>
        </p:txBody>
      </p:sp>
    </p:spTree>
    <p:extLst>
      <p:ext uri="{BB962C8B-B14F-4D97-AF65-F5344CB8AC3E}">
        <p14:creationId xmlns:p14="http://schemas.microsoft.com/office/powerpoint/2010/main" val="236945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4" name="Google Shape;126;p24"/>
          <p:cNvSpPr/>
          <p:nvPr/>
        </p:nvSpPr>
        <p:spPr>
          <a:xfrm rot="-899963">
            <a:off x="-463811" y="2783355"/>
            <a:ext cx="3371988" cy="4028893"/>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TextBox 4"/>
          <p:cNvSpPr txBox="1"/>
          <p:nvPr/>
        </p:nvSpPr>
        <p:spPr>
          <a:xfrm>
            <a:off x="2869809" y="2391507"/>
            <a:ext cx="8117060" cy="1785104"/>
          </a:xfrm>
          <a:prstGeom prst="rect">
            <a:avLst/>
          </a:prstGeom>
          <a:noFill/>
        </p:spPr>
        <p:txBody>
          <a:bodyPr wrap="square" rtlCol="0">
            <a:spAutoFit/>
          </a:bodyPr>
          <a:lstStyle/>
          <a:p>
            <a:pPr lvl="0" algn="r" rtl="1"/>
            <a:r>
              <a:rPr lang="fa-IR" sz="4400" dirty="0">
                <a:solidFill>
                  <a:prstClr val="white"/>
                </a:solidFill>
                <a:cs typeface="B Yekan" panose="00000400000000000000" pitchFamily="2" charset="-78"/>
              </a:rPr>
              <a:t>05  اربعین و جهان اکنون</a:t>
            </a:r>
            <a:endParaRPr lang="en-US" sz="4400" dirty="0">
              <a:solidFill>
                <a:prstClr val="white"/>
              </a:solidFill>
              <a:cs typeface="B Yekan" panose="00000400000000000000" pitchFamily="2" charset="-78"/>
            </a:endParaRPr>
          </a:p>
          <a:p>
            <a:pPr algn="r" rtl="1"/>
            <a:endParaRPr lang="en-US" sz="6600" dirty="0">
              <a:solidFill>
                <a:prstClr val="white"/>
              </a:solidFill>
              <a:cs typeface="B Yekan" panose="00000400000000000000" pitchFamily="2" charset="-78"/>
            </a:endParaRPr>
          </a:p>
        </p:txBody>
      </p:sp>
      <p:pic>
        <p:nvPicPr>
          <p:cNvPr id="6" name="Picture 5" descr="20.jpg">
            <a:extLst>
              <a:ext uri="{FF2B5EF4-FFF2-40B4-BE49-F238E27FC236}">
                <a16:creationId xmlns:a16="http://schemas.microsoft.com/office/drawing/2014/main" id="{F2260DFC-5ADF-40F0-A2E7-8EFB7B18F6D0}"/>
              </a:ext>
            </a:extLst>
          </p:cNvPr>
          <p:cNvPicPr>
            <a:picLocks noChangeAspect="1"/>
          </p:cNvPicPr>
          <p:nvPr/>
        </p:nvPicPr>
        <p:blipFill>
          <a:blip r:embed="rId2" cstate="print"/>
          <a:stretch>
            <a:fillRect/>
          </a:stretch>
        </p:blipFill>
        <p:spPr>
          <a:xfrm rot="20415082">
            <a:off x="160839" y="2925933"/>
            <a:ext cx="2557993" cy="3605945"/>
          </a:xfrm>
          <a:prstGeom prst="ellipse">
            <a:avLst/>
          </a:prstGeom>
          <a:ln>
            <a:noFill/>
          </a:ln>
          <a:effectLst>
            <a:softEdge rad="112500"/>
          </a:effectLst>
        </p:spPr>
      </p:pic>
    </p:spTree>
    <p:extLst>
      <p:ext uri="{BB962C8B-B14F-4D97-AF65-F5344CB8AC3E}">
        <p14:creationId xmlns:p14="http://schemas.microsoft.com/office/powerpoint/2010/main" val="1278761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7000" t="9000" r="-13000" b="-40000"/>
          </a:stretch>
        </a:blipFill>
        <a:effectLst/>
      </p:bgPr>
    </p:bg>
    <p:spTree>
      <p:nvGrpSpPr>
        <p:cNvPr id="1" name=""/>
        <p:cNvGrpSpPr/>
        <p:nvPr/>
      </p:nvGrpSpPr>
      <p:grpSpPr>
        <a:xfrm>
          <a:off x="0" y="0"/>
          <a:ext cx="0" cy="0"/>
          <a:chOff x="0" y="0"/>
          <a:chExt cx="0" cy="0"/>
        </a:xfrm>
      </p:grpSpPr>
      <p:grpSp>
        <p:nvGrpSpPr>
          <p:cNvPr id="4" name="Google Shape;249;p32"/>
          <p:cNvGrpSpPr/>
          <p:nvPr/>
        </p:nvGrpSpPr>
        <p:grpSpPr>
          <a:xfrm>
            <a:off x="-140676" y="-1"/>
            <a:ext cx="12332676" cy="6858000"/>
            <a:chOff x="-105509" y="-1"/>
            <a:chExt cx="9249659" cy="5143556"/>
          </a:xfrm>
          <a:solidFill>
            <a:srgbClr val="820000"/>
          </a:solidFill>
        </p:grpSpPr>
        <p:sp>
          <p:nvSpPr>
            <p:cNvPr id="5" name="Google Shape;250;p32"/>
            <p:cNvSpPr/>
            <p:nvPr/>
          </p:nvSpPr>
          <p:spPr>
            <a:xfrm>
              <a:off x="-105509" y="0"/>
              <a:ext cx="5602550" cy="5143555"/>
            </a:xfrm>
            <a:custGeom>
              <a:avLst/>
              <a:gdLst/>
              <a:ahLst/>
              <a:cxnLst/>
              <a:rect l="l" t="t" r="r" b="b"/>
              <a:pathLst>
                <a:path w="82854" h="46606" extrusionOk="0">
                  <a:moveTo>
                    <a:pt x="0" y="1"/>
                  </a:moveTo>
                  <a:lnTo>
                    <a:pt x="0" y="46605"/>
                  </a:lnTo>
                  <a:lnTo>
                    <a:pt x="55363" y="46605"/>
                  </a:lnTo>
                  <a:cubicBezTo>
                    <a:pt x="55363" y="43157"/>
                    <a:pt x="56264" y="39766"/>
                    <a:pt x="57977" y="36770"/>
                  </a:cubicBezTo>
                  <a:lnTo>
                    <a:pt x="72310" y="11697"/>
                  </a:lnTo>
                  <a:cubicBezTo>
                    <a:pt x="74023" y="8693"/>
                    <a:pt x="76905" y="6539"/>
                    <a:pt x="80271" y="5745"/>
                  </a:cubicBezTo>
                  <a:lnTo>
                    <a:pt x="82853" y="5137"/>
                  </a:lnTo>
                  <a:lnTo>
                    <a:pt x="82853"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51;p32"/>
            <p:cNvSpPr/>
            <p:nvPr/>
          </p:nvSpPr>
          <p:spPr>
            <a:xfrm>
              <a:off x="5486490" y="-1"/>
              <a:ext cx="3657660" cy="569747"/>
            </a:xfrm>
            <a:prstGeom prst="rect">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 name="TextBox 6"/>
          <p:cNvSpPr txBox="1"/>
          <p:nvPr/>
        </p:nvSpPr>
        <p:spPr>
          <a:xfrm>
            <a:off x="168812" y="661182"/>
            <a:ext cx="4459459" cy="2554545"/>
          </a:xfrm>
          <a:prstGeom prst="rect">
            <a:avLst/>
          </a:prstGeom>
          <a:noFill/>
        </p:spPr>
        <p:txBody>
          <a:bodyPr wrap="square" rtlCol="0">
            <a:spAutoFit/>
          </a:bodyPr>
          <a:lstStyle/>
          <a:p>
            <a:pPr algn="just" rtl="1"/>
            <a:r>
              <a:rPr lang="fa-IR" sz="3200" b="1" dirty="0">
                <a:solidFill>
                  <a:schemeClr val="bg1"/>
                </a:solidFill>
                <a:cs typeface="B Roya" panose="00000400000000000000" pitchFamily="2" charset="-78"/>
              </a:rPr>
              <a:t>كربلا الگوى همیشگى ماست. كربلا مثالى است براى این كه در مقابل عظمت دشمن، انسان نباید دچار تردید شود. این، یك الگوى امتحان شده است.</a:t>
            </a:r>
            <a:endParaRPr lang="en-US" sz="3200" dirty="0">
              <a:solidFill>
                <a:schemeClr val="bg1"/>
              </a:solidFill>
              <a:cs typeface="B Roya" panose="00000400000000000000" pitchFamily="2" charset="-78"/>
            </a:endParaRPr>
          </a:p>
        </p:txBody>
      </p:sp>
    </p:spTree>
    <p:extLst>
      <p:ext uri="{BB962C8B-B14F-4D97-AF65-F5344CB8AC3E}">
        <p14:creationId xmlns:p14="http://schemas.microsoft.com/office/powerpoint/2010/main" val="3673108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4" name="Google Shape;236;p31"/>
          <p:cNvSpPr/>
          <p:nvPr/>
        </p:nvSpPr>
        <p:spPr>
          <a:xfrm>
            <a:off x="6546312" y="971252"/>
            <a:ext cx="5403300" cy="964500"/>
          </a:xfrm>
          <a:prstGeom prst="roundRect">
            <a:avLst>
              <a:gd name="adj" fmla="val 16667"/>
            </a:avLst>
          </a:prstGeom>
          <a:solidFill>
            <a:schemeClr val="bg1"/>
          </a:solid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lvl="0">
              <a:buClr>
                <a:srgbClr val="000000"/>
              </a:buClr>
            </a:pPr>
            <a:r>
              <a:rPr lang="fa-IR" sz="3200" b="1" dirty="0">
                <a:solidFill>
                  <a:srgbClr val="820000"/>
                </a:solidFill>
                <a:cs typeface="B Roya" panose="00000400000000000000" pitchFamily="2" charset="-78"/>
              </a:rPr>
              <a:t>كربلا الگوى همیشگى ماست.</a:t>
            </a:r>
            <a:endParaRPr kumimoji="0" sz="1400" b="0" i="0" u="none" strike="noStrike" kern="0" cap="none" spc="0" normalizeH="0" baseline="0" noProof="0" dirty="0">
              <a:ln>
                <a:noFill/>
              </a:ln>
              <a:solidFill>
                <a:srgbClr val="820000"/>
              </a:solidFill>
              <a:effectLst/>
              <a:uLnTx/>
              <a:uFillTx/>
              <a:latin typeface="Arial"/>
              <a:cs typeface="Arial"/>
              <a:sym typeface="Arial"/>
            </a:endParaRPr>
          </a:p>
        </p:txBody>
      </p:sp>
      <p:sp>
        <p:nvSpPr>
          <p:cNvPr id="6" name="Google Shape;236;p31"/>
          <p:cNvSpPr/>
          <p:nvPr/>
        </p:nvSpPr>
        <p:spPr>
          <a:xfrm>
            <a:off x="5449032" y="2673443"/>
            <a:ext cx="5403300" cy="964500"/>
          </a:xfrm>
          <a:prstGeom prst="roundRect">
            <a:avLst>
              <a:gd name="adj" fmla="val 16667"/>
            </a:avLst>
          </a:prstGeom>
          <a:solidFill>
            <a:schemeClr val="bg1"/>
          </a:solid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lvl="0">
              <a:buClr>
                <a:srgbClr val="000000"/>
              </a:buClr>
            </a:pPr>
            <a:r>
              <a:rPr lang="fa-IR" sz="3200" b="1" dirty="0">
                <a:solidFill>
                  <a:srgbClr val="820000"/>
                </a:solidFill>
                <a:cs typeface="B Roya" panose="00000400000000000000" pitchFamily="2" charset="-78"/>
              </a:rPr>
              <a:t>كربلا الگوى همیشگى ماست.</a:t>
            </a:r>
            <a:endParaRPr kumimoji="0" sz="1400" b="0" i="0" u="none" strike="noStrike" kern="0" cap="none" spc="0" normalizeH="0" baseline="0" noProof="0" dirty="0">
              <a:ln>
                <a:noFill/>
              </a:ln>
              <a:solidFill>
                <a:srgbClr val="820000"/>
              </a:solidFill>
              <a:effectLst/>
              <a:uLnTx/>
              <a:uFillTx/>
              <a:latin typeface="Arial"/>
              <a:cs typeface="Arial"/>
              <a:sym typeface="Arial"/>
            </a:endParaRPr>
          </a:p>
        </p:txBody>
      </p:sp>
      <p:sp>
        <p:nvSpPr>
          <p:cNvPr id="7" name="Google Shape;236;p31"/>
          <p:cNvSpPr/>
          <p:nvPr/>
        </p:nvSpPr>
        <p:spPr>
          <a:xfrm>
            <a:off x="4295481" y="4277160"/>
            <a:ext cx="5403300" cy="964500"/>
          </a:xfrm>
          <a:prstGeom prst="roundRect">
            <a:avLst>
              <a:gd name="adj" fmla="val 16667"/>
            </a:avLst>
          </a:prstGeom>
          <a:solidFill>
            <a:schemeClr val="bg1"/>
          </a:solid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lvl="0">
              <a:buClr>
                <a:srgbClr val="000000"/>
              </a:buClr>
            </a:pPr>
            <a:r>
              <a:rPr lang="fa-IR" sz="3200" b="1" dirty="0">
                <a:solidFill>
                  <a:srgbClr val="820000"/>
                </a:solidFill>
                <a:cs typeface="B Roya" panose="00000400000000000000" pitchFamily="2" charset="-78"/>
              </a:rPr>
              <a:t>كربلا الگوى همیشگى ماست.</a:t>
            </a:r>
            <a:endParaRPr kumimoji="0" sz="1400" b="0" i="0" u="none" strike="noStrike" kern="0" cap="none" spc="0" normalizeH="0" baseline="0" noProof="0" dirty="0">
              <a:ln>
                <a:noFill/>
              </a:ln>
              <a:solidFill>
                <a:srgbClr val="820000"/>
              </a:solidFill>
              <a:effectLst/>
              <a:uLnTx/>
              <a:uFillTx/>
              <a:latin typeface="Arial"/>
              <a:cs typeface="Arial"/>
              <a:sym typeface="Arial"/>
            </a:endParaRPr>
          </a:p>
        </p:txBody>
      </p:sp>
      <p:pic>
        <p:nvPicPr>
          <p:cNvPr id="5" name="Picture 4" descr="Shohada (160).jpg">
            <a:extLst>
              <a:ext uri="{FF2B5EF4-FFF2-40B4-BE49-F238E27FC236}">
                <a16:creationId xmlns:a16="http://schemas.microsoft.com/office/drawing/2014/main" id="{B4E0837E-4745-40E8-B112-32402C91346A}"/>
              </a:ext>
            </a:extLst>
          </p:cNvPr>
          <p:cNvPicPr>
            <a:picLocks noChangeAspect="1"/>
          </p:cNvPicPr>
          <p:nvPr/>
        </p:nvPicPr>
        <p:blipFill>
          <a:blip r:embed="rId2" cstate="print"/>
          <a:stretch>
            <a:fillRect/>
          </a:stretch>
        </p:blipFill>
        <p:spPr>
          <a:xfrm>
            <a:off x="336400" y="304799"/>
            <a:ext cx="4495016" cy="3775111"/>
          </a:xfrm>
          <a:prstGeom prst="rect">
            <a:avLst/>
          </a:prstGeom>
        </p:spPr>
      </p:pic>
    </p:spTree>
    <p:extLst>
      <p:ext uri="{BB962C8B-B14F-4D97-AF65-F5344CB8AC3E}">
        <p14:creationId xmlns:p14="http://schemas.microsoft.com/office/powerpoint/2010/main" val="3252598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4" name="Google Shape;126;p24"/>
          <p:cNvSpPr/>
          <p:nvPr/>
        </p:nvSpPr>
        <p:spPr>
          <a:xfrm rot="-899963">
            <a:off x="-463811" y="2783355"/>
            <a:ext cx="3371988" cy="4028893"/>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TextBox 4"/>
          <p:cNvSpPr txBox="1"/>
          <p:nvPr/>
        </p:nvSpPr>
        <p:spPr>
          <a:xfrm>
            <a:off x="2869809" y="2391507"/>
            <a:ext cx="8117060" cy="1846659"/>
          </a:xfrm>
          <a:prstGeom prst="rect">
            <a:avLst/>
          </a:prstGeom>
          <a:noFill/>
        </p:spPr>
        <p:txBody>
          <a:bodyPr wrap="square" rtlCol="0">
            <a:spAutoFit/>
          </a:bodyPr>
          <a:lstStyle/>
          <a:p>
            <a:pPr lvl="0" algn="r" rtl="1"/>
            <a:r>
              <a:rPr lang="fa-IR" sz="4800" dirty="0">
                <a:solidFill>
                  <a:prstClr val="white"/>
                </a:solidFill>
                <a:cs typeface="B Yekan" panose="00000400000000000000" pitchFamily="2" charset="-78"/>
              </a:rPr>
              <a:t>06 رستاخیز اربعین </a:t>
            </a:r>
            <a:endParaRPr lang="en-US" sz="4800" dirty="0">
              <a:solidFill>
                <a:prstClr val="white"/>
              </a:solidFill>
              <a:cs typeface="B Yekan" panose="00000400000000000000" pitchFamily="2" charset="-78"/>
            </a:endParaRPr>
          </a:p>
          <a:p>
            <a:pPr algn="r" rtl="1"/>
            <a:endParaRPr lang="en-US" sz="6600" dirty="0">
              <a:solidFill>
                <a:prstClr val="white"/>
              </a:solidFill>
              <a:cs typeface="B Yekan" panose="00000400000000000000" pitchFamily="2" charset="-78"/>
            </a:endParaRPr>
          </a:p>
        </p:txBody>
      </p:sp>
      <p:pic>
        <p:nvPicPr>
          <p:cNvPr id="6" name="Picture 5" descr="poster shohada (www.mplib.ir) (4).jpg">
            <a:extLst>
              <a:ext uri="{FF2B5EF4-FFF2-40B4-BE49-F238E27FC236}">
                <a16:creationId xmlns:a16="http://schemas.microsoft.com/office/drawing/2014/main" id="{40D205CD-D06F-4F95-9B27-631747ED9770}"/>
              </a:ext>
            </a:extLst>
          </p:cNvPr>
          <p:cNvPicPr>
            <a:picLocks noChangeAspect="1"/>
          </p:cNvPicPr>
          <p:nvPr/>
        </p:nvPicPr>
        <p:blipFill>
          <a:blip r:embed="rId2" cstate="print"/>
          <a:stretch>
            <a:fillRect/>
          </a:stretch>
        </p:blipFill>
        <p:spPr>
          <a:xfrm rot="20664219">
            <a:off x="-304842" y="3585279"/>
            <a:ext cx="3054048" cy="2160000"/>
          </a:xfrm>
          <a:prstGeom prst="rect">
            <a:avLst/>
          </a:prstGeom>
        </p:spPr>
      </p:pic>
    </p:spTree>
    <p:extLst>
      <p:ext uri="{BB962C8B-B14F-4D97-AF65-F5344CB8AC3E}">
        <p14:creationId xmlns:p14="http://schemas.microsoft.com/office/powerpoint/2010/main" val="414632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4" name="TextBox 3"/>
          <p:cNvSpPr txBox="1"/>
          <p:nvPr/>
        </p:nvSpPr>
        <p:spPr>
          <a:xfrm>
            <a:off x="1434905" y="2433710"/>
            <a:ext cx="9411286" cy="1015663"/>
          </a:xfrm>
          <a:prstGeom prst="rect">
            <a:avLst/>
          </a:prstGeom>
          <a:noFill/>
        </p:spPr>
        <p:txBody>
          <a:bodyPr wrap="square" rtlCol="0">
            <a:spAutoFit/>
          </a:bodyPr>
          <a:lstStyle/>
          <a:p>
            <a:pPr algn="ctr"/>
            <a:r>
              <a:rPr lang="fa-IR" sz="6000" dirty="0">
                <a:solidFill>
                  <a:schemeClr val="bg1"/>
                </a:solidFill>
                <a:latin typeface="Arabic Typesetting" panose="03020402040406030203" pitchFamily="66" charset="-78"/>
                <a:cs typeface="Arabic Typesetting" panose="03020402040406030203" pitchFamily="66" charset="-78"/>
              </a:rPr>
              <a:t>بسم الله الرّحمن الرّحیم</a:t>
            </a:r>
            <a:endParaRPr lang="en-US" sz="6000"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07307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994" y="1378634"/>
            <a:ext cx="4116077" cy="2546251"/>
          </a:xfrm>
          <a:prstGeom prst="rect">
            <a:avLst/>
          </a:prstGeom>
        </p:spPr>
      </p:pic>
      <p:sp>
        <p:nvSpPr>
          <p:cNvPr id="4" name="Google Shape;301;p33"/>
          <p:cNvSpPr/>
          <p:nvPr/>
        </p:nvSpPr>
        <p:spPr>
          <a:xfrm>
            <a:off x="5866227" y="717533"/>
            <a:ext cx="5921291" cy="4135821"/>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05;p33"/>
          <p:cNvSpPr/>
          <p:nvPr/>
        </p:nvSpPr>
        <p:spPr>
          <a:xfrm>
            <a:off x="7159242" y="1325032"/>
            <a:ext cx="3541280" cy="18990"/>
          </a:xfrm>
          <a:custGeom>
            <a:avLst/>
            <a:gdLst/>
            <a:ahLst/>
            <a:cxnLst/>
            <a:rect l="l" t="t" r="r" b="b"/>
            <a:pathLst>
              <a:path w="155712" h="835" extrusionOk="0">
                <a:moveTo>
                  <a:pt x="0" y="0"/>
                </a:moveTo>
                <a:lnTo>
                  <a:pt x="0" y="834"/>
                </a:lnTo>
                <a:lnTo>
                  <a:pt x="155711" y="834"/>
                </a:lnTo>
                <a:lnTo>
                  <a:pt x="155711" y="0"/>
                </a:ln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308;p33"/>
          <p:cNvSpPr/>
          <p:nvPr/>
        </p:nvSpPr>
        <p:spPr>
          <a:xfrm>
            <a:off x="7470049" y="3272244"/>
            <a:ext cx="1614376" cy="18990"/>
          </a:xfrm>
          <a:custGeom>
            <a:avLst/>
            <a:gdLst/>
            <a:ahLst/>
            <a:cxnLst/>
            <a:rect l="l" t="t" r="r" b="b"/>
            <a:pathLst>
              <a:path w="70985" h="835" extrusionOk="0">
                <a:moveTo>
                  <a:pt x="434" y="0"/>
                </a:moveTo>
                <a:cubicBezTo>
                  <a:pt x="201" y="0"/>
                  <a:pt x="0" y="167"/>
                  <a:pt x="0" y="401"/>
                </a:cubicBezTo>
                <a:cubicBezTo>
                  <a:pt x="0" y="634"/>
                  <a:pt x="201" y="834"/>
                  <a:pt x="434" y="834"/>
                </a:cubicBezTo>
                <a:lnTo>
                  <a:pt x="70984" y="834"/>
                </a:lnTo>
                <a:lnTo>
                  <a:pt x="70984" y="0"/>
                </a:lnTo>
                <a:close/>
              </a:path>
            </a:pathLst>
          </a:custGeom>
          <a:solidFill>
            <a:srgbClr val="6136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304;p33"/>
          <p:cNvSpPr/>
          <p:nvPr/>
        </p:nvSpPr>
        <p:spPr>
          <a:xfrm>
            <a:off x="7356189" y="3977866"/>
            <a:ext cx="3541280" cy="18990"/>
          </a:xfrm>
          <a:custGeom>
            <a:avLst/>
            <a:gdLst/>
            <a:ahLst/>
            <a:cxnLst/>
            <a:rect l="l" t="t" r="r" b="b"/>
            <a:pathLst>
              <a:path w="155712" h="835" extrusionOk="0">
                <a:moveTo>
                  <a:pt x="0" y="1"/>
                </a:moveTo>
                <a:lnTo>
                  <a:pt x="0" y="835"/>
                </a:lnTo>
                <a:lnTo>
                  <a:pt x="155711" y="835"/>
                </a:lnTo>
                <a:lnTo>
                  <a:pt x="155711" y="1"/>
                </a:ln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32;p33"/>
          <p:cNvSpPr/>
          <p:nvPr/>
        </p:nvSpPr>
        <p:spPr>
          <a:xfrm>
            <a:off x="7356190" y="1000027"/>
            <a:ext cx="209390" cy="209390"/>
          </a:xfrm>
          <a:custGeom>
            <a:avLst/>
            <a:gdLst/>
            <a:ahLst/>
            <a:cxnLst/>
            <a:rect l="l" t="t" r="r" b="b"/>
            <a:pathLst>
              <a:path w="9207" h="9207" extrusionOk="0">
                <a:moveTo>
                  <a:pt x="4603" y="0"/>
                </a:moveTo>
                <a:cubicBezTo>
                  <a:pt x="2035" y="0"/>
                  <a:pt x="0" y="2069"/>
                  <a:pt x="0" y="4604"/>
                </a:cubicBezTo>
                <a:cubicBezTo>
                  <a:pt x="0" y="7139"/>
                  <a:pt x="2035" y="9207"/>
                  <a:pt x="4603" y="9207"/>
                </a:cubicBezTo>
                <a:cubicBezTo>
                  <a:pt x="7139" y="9207"/>
                  <a:pt x="9207" y="7139"/>
                  <a:pt x="9207" y="4604"/>
                </a:cubicBezTo>
                <a:cubicBezTo>
                  <a:pt x="9207" y="2069"/>
                  <a:pt x="7139" y="0"/>
                  <a:pt x="4603" y="0"/>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35;p33"/>
          <p:cNvSpPr/>
          <p:nvPr/>
        </p:nvSpPr>
        <p:spPr>
          <a:xfrm>
            <a:off x="7774767" y="1025749"/>
            <a:ext cx="853458" cy="101682"/>
          </a:xfrm>
          <a:custGeom>
            <a:avLst/>
            <a:gdLst/>
            <a:ahLst/>
            <a:cxnLst/>
            <a:rect l="l" t="t" r="r" b="b"/>
            <a:pathLst>
              <a:path w="37527" h="4471" extrusionOk="0">
                <a:moveTo>
                  <a:pt x="2235" y="1"/>
                </a:moveTo>
                <a:cubicBezTo>
                  <a:pt x="1001" y="1"/>
                  <a:pt x="0" y="1001"/>
                  <a:pt x="0" y="2236"/>
                </a:cubicBezTo>
                <a:cubicBezTo>
                  <a:pt x="0" y="3470"/>
                  <a:pt x="1001" y="4471"/>
                  <a:pt x="2235" y="4471"/>
                </a:cubicBezTo>
                <a:lnTo>
                  <a:pt x="35292" y="4471"/>
                </a:lnTo>
                <a:cubicBezTo>
                  <a:pt x="36526" y="4471"/>
                  <a:pt x="37527" y="3470"/>
                  <a:pt x="37527" y="2236"/>
                </a:cubicBezTo>
                <a:cubicBezTo>
                  <a:pt x="37527" y="1001"/>
                  <a:pt x="36526" y="1"/>
                  <a:pt x="35292" y="1"/>
                </a:cubicBezTo>
                <a:close/>
              </a:path>
            </a:pathLst>
          </a:custGeom>
          <a:solidFill>
            <a:srgbClr val="D8D3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17;p33"/>
          <p:cNvSpPr/>
          <p:nvPr/>
        </p:nvSpPr>
        <p:spPr>
          <a:xfrm>
            <a:off x="7346534" y="4075666"/>
            <a:ext cx="278156" cy="200913"/>
          </a:xfrm>
          <a:custGeom>
            <a:avLst/>
            <a:gdLst/>
            <a:ahLst/>
            <a:cxnLst/>
            <a:rect l="l" t="t" r="r" b="b"/>
            <a:pathLst>
              <a:path w="5071" h="5505" extrusionOk="0">
                <a:moveTo>
                  <a:pt x="2169" y="1"/>
                </a:moveTo>
                <a:cubicBezTo>
                  <a:pt x="1969" y="1"/>
                  <a:pt x="1835" y="134"/>
                  <a:pt x="1802" y="334"/>
                </a:cubicBezTo>
                <a:cubicBezTo>
                  <a:pt x="1769" y="735"/>
                  <a:pt x="1669" y="1135"/>
                  <a:pt x="1502" y="1535"/>
                </a:cubicBezTo>
                <a:cubicBezTo>
                  <a:pt x="1402" y="1735"/>
                  <a:pt x="1202" y="1902"/>
                  <a:pt x="968" y="1902"/>
                </a:cubicBezTo>
                <a:lnTo>
                  <a:pt x="568" y="1902"/>
                </a:lnTo>
                <a:cubicBezTo>
                  <a:pt x="234" y="1902"/>
                  <a:pt x="1" y="2136"/>
                  <a:pt x="1" y="2436"/>
                </a:cubicBezTo>
                <a:lnTo>
                  <a:pt x="1" y="5038"/>
                </a:lnTo>
                <a:cubicBezTo>
                  <a:pt x="1" y="5305"/>
                  <a:pt x="201" y="5505"/>
                  <a:pt x="468" y="5505"/>
                </a:cubicBezTo>
                <a:lnTo>
                  <a:pt x="3770" y="5505"/>
                </a:lnTo>
                <a:cubicBezTo>
                  <a:pt x="3970" y="5505"/>
                  <a:pt x="4170" y="5338"/>
                  <a:pt x="4170" y="5105"/>
                </a:cubicBezTo>
                <a:cubicBezTo>
                  <a:pt x="4170" y="4938"/>
                  <a:pt x="4070" y="4804"/>
                  <a:pt x="3903" y="4738"/>
                </a:cubicBezTo>
                <a:cubicBezTo>
                  <a:pt x="3903" y="4738"/>
                  <a:pt x="3903" y="4704"/>
                  <a:pt x="3903" y="4704"/>
                </a:cubicBezTo>
                <a:lnTo>
                  <a:pt x="4037" y="4704"/>
                </a:lnTo>
                <a:cubicBezTo>
                  <a:pt x="4304" y="4704"/>
                  <a:pt x="4504" y="4504"/>
                  <a:pt x="4504" y="4237"/>
                </a:cubicBezTo>
                <a:cubicBezTo>
                  <a:pt x="4504" y="4037"/>
                  <a:pt x="4370" y="3870"/>
                  <a:pt x="4204" y="3804"/>
                </a:cubicBezTo>
                <a:cubicBezTo>
                  <a:pt x="4204" y="3804"/>
                  <a:pt x="4204" y="3804"/>
                  <a:pt x="4204" y="3770"/>
                </a:cubicBezTo>
                <a:lnTo>
                  <a:pt x="4337" y="3770"/>
                </a:lnTo>
                <a:cubicBezTo>
                  <a:pt x="4604" y="3770"/>
                  <a:pt x="4804" y="3570"/>
                  <a:pt x="4804" y="3303"/>
                </a:cubicBezTo>
                <a:cubicBezTo>
                  <a:pt x="4804" y="3103"/>
                  <a:pt x="4704" y="2936"/>
                  <a:pt x="4504" y="2870"/>
                </a:cubicBezTo>
                <a:cubicBezTo>
                  <a:pt x="4504" y="2870"/>
                  <a:pt x="4504" y="2836"/>
                  <a:pt x="4504" y="2836"/>
                </a:cubicBezTo>
                <a:lnTo>
                  <a:pt x="4571" y="2836"/>
                </a:lnTo>
                <a:cubicBezTo>
                  <a:pt x="4837" y="2836"/>
                  <a:pt x="5071" y="2603"/>
                  <a:pt x="5038" y="2336"/>
                </a:cubicBezTo>
                <a:cubicBezTo>
                  <a:pt x="5038" y="2069"/>
                  <a:pt x="4837" y="1902"/>
                  <a:pt x="4571" y="1902"/>
                </a:cubicBezTo>
                <a:lnTo>
                  <a:pt x="3136" y="1902"/>
                </a:lnTo>
                <a:cubicBezTo>
                  <a:pt x="2969" y="1902"/>
                  <a:pt x="2869" y="1769"/>
                  <a:pt x="2869" y="1602"/>
                </a:cubicBezTo>
                <a:lnTo>
                  <a:pt x="2903" y="1302"/>
                </a:lnTo>
                <a:cubicBezTo>
                  <a:pt x="2936" y="1002"/>
                  <a:pt x="2969" y="635"/>
                  <a:pt x="2803" y="368"/>
                </a:cubicBezTo>
                <a:cubicBezTo>
                  <a:pt x="2669" y="168"/>
                  <a:pt x="2436" y="1"/>
                  <a:pt x="2169" y="1"/>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19;p33"/>
          <p:cNvSpPr/>
          <p:nvPr/>
        </p:nvSpPr>
        <p:spPr>
          <a:xfrm>
            <a:off x="7864257" y="4132993"/>
            <a:ext cx="323140" cy="185788"/>
          </a:xfrm>
          <a:custGeom>
            <a:avLst/>
            <a:gdLst/>
            <a:ahLst/>
            <a:cxnLst/>
            <a:rect l="l" t="t" r="r" b="b"/>
            <a:pathLst>
              <a:path w="5071" h="5505" extrusionOk="0">
                <a:moveTo>
                  <a:pt x="1301" y="0"/>
                </a:moveTo>
                <a:cubicBezTo>
                  <a:pt x="1068" y="0"/>
                  <a:pt x="901" y="200"/>
                  <a:pt x="901" y="401"/>
                </a:cubicBezTo>
                <a:cubicBezTo>
                  <a:pt x="901" y="567"/>
                  <a:pt x="1001" y="734"/>
                  <a:pt x="1134" y="801"/>
                </a:cubicBezTo>
                <a:cubicBezTo>
                  <a:pt x="1134" y="801"/>
                  <a:pt x="1168" y="801"/>
                  <a:pt x="1168" y="834"/>
                </a:cubicBezTo>
                <a:lnTo>
                  <a:pt x="1001" y="834"/>
                </a:lnTo>
                <a:cubicBezTo>
                  <a:pt x="768" y="834"/>
                  <a:pt x="534" y="1034"/>
                  <a:pt x="534" y="1301"/>
                </a:cubicBezTo>
                <a:cubicBezTo>
                  <a:pt x="534" y="1501"/>
                  <a:pt x="667" y="1668"/>
                  <a:pt x="834" y="1735"/>
                </a:cubicBezTo>
                <a:cubicBezTo>
                  <a:pt x="834" y="1735"/>
                  <a:pt x="834" y="1768"/>
                  <a:pt x="834" y="1768"/>
                </a:cubicBezTo>
                <a:lnTo>
                  <a:pt x="701" y="1768"/>
                </a:lnTo>
                <a:cubicBezTo>
                  <a:pt x="434" y="1768"/>
                  <a:pt x="234" y="1968"/>
                  <a:pt x="234" y="2235"/>
                </a:cubicBezTo>
                <a:cubicBezTo>
                  <a:pt x="234" y="2435"/>
                  <a:pt x="367" y="2602"/>
                  <a:pt x="534" y="2669"/>
                </a:cubicBezTo>
                <a:cubicBezTo>
                  <a:pt x="534" y="2702"/>
                  <a:pt x="534" y="2702"/>
                  <a:pt x="534" y="2702"/>
                </a:cubicBezTo>
                <a:lnTo>
                  <a:pt x="467" y="2702"/>
                </a:lnTo>
                <a:cubicBezTo>
                  <a:pt x="200" y="2702"/>
                  <a:pt x="0" y="2936"/>
                  <a:pt x="0" y="3203"/>
                </a:cubicBezTo>
                <a:cubicBezTo>
                  <a:pt x="0" y="3436"/>
                  <a:pt x="234" y="3636"/>
                  <a:pt x="467" y="3636"/>
                </a:cubicBezTo>
                <a:lnTo>
                  <a:pt x="1935" y="3636"/>
                </a:lnTo>
                <a:cubicBezTo>
                  <a:pt x="2068" y="3636"/>
                  <a:pt x="2202" y="3770"/>
                  <a:pt x="2169" y="3903"/>
                </a:cubicBezTo>
                <a:lnTo>
                  <a:pt x="2135" y="4237"/>
                </a:lnTo>
                <a:cubicBezTo>
                  <a:pt x="2102" y="4503"/>
                  <a:pt x="2068" y="4870"/>
                  <a:pt x="2235" y="5137"/>
                </a:cubicBezTo>
                <a:cubicBezTo>
                  <a:pt x="2369" y="5371"/>
                  <a:pt x="2636" y="5504"/>
                  <a:pt x="2902" y="5504"/>
                </a:cubicBezTo>
                <a:cubicBezTo>
                  <a:pt x="3069" y="5504"/>
                  <a:pt x="3236" y="5371"/>
                  <a:pt x="3236" y="5204"/>
                </a:cubicBezTo>
                <a:cubicBezTo>
                  <a:pt x="3269" y="4770"/>
                  <a:pt x="3369" y="4370"/>
                  <a:pt x="3536" y="4003"/>
                </a:cubicBezTo>
                <a:cubicBezTo>
                  <a:pt x="3636" y="3770"/>
                  <a:pt x="3870" y="3636"/>
                  <a:pt x="4103" y="3636"/>
                </a:cubicBezTo>
                <a:lnTo>
                  <a:pt x="4504" y="3636"/>
                </a:lnTo>
                <a:cubicBezTo>
                  <a:pt x="4804" y="3636"/>
                  <a:pt x="5071" y="3369"/>
                  <a:pt x="5071" y="3069"/>
                </a:cubicBezTo>
                <a:lnTo>
                  <a:pt x="5071" y="467"/>
                </a:lnTo>
                <a:cubicBezTo>
                  <a:pt x="5071" y="200"/>
                  <a:pt x="4837" y="0"/>
                  <a:pt x="4604" y="0"/>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21;p33"/>
          <p:cNvSpPr/>
          <p:nvPr/>
        </p:nvSpPr>
        <p:spPr>
          <a:xfrm>
            <a:off x="8475767" y="4112238"/>
            <a:ext cx="232133" cy="178407"/>
          </a:xfrm>
          <a:custGeom>
            <a:avLst/>
            <a:gdLst/>
            <a:ahLst/>
            <a:cxnLst/>
            <a:rect l="l" t="t" r="r" b="b"/>
            <a:pathLst>
              <a:path w="6605" h="3897" extrusionOk="0">
                <a:moveTo>
                  <a:pt x="3697" y="0"/>
                </a:moveTo>
                <a:cubicBezTo>
                  <a:pt x="3490" y="0"/>
                  <a:pt x="3303" y="169"/>
                  <a:pt x="3303" y="394"/>
                </a:cubicBezTo>
                <a:lnTo>
                  <a:pt x="3303" y="1128"/>
                </a:lnTo>
                <a:cubicBezTo>
                  <a:pt x="2035" y="1195"/>
                  <a:pt x="0" y="1662"/>
                  <a:pt x="0" y="3897"/>
                </a:cubicBezTo>
                <a:cubicBezTo>
                  <a:pt x="0" y="3897"/>
                  <a:pt x="801" y="2796"/>
                  <a:pt x="3303" y="2563"/>
                </a:cubicBezTo>
                <a:lnTo>
                  <a:pt x="3303" y="3230"/>
                </a:lnTo>
                <a:cubicBezTo>
                  <a:pt x="3303" y="3458"/>
                  <a:pt x="3496" y="3610"/>
                  <a:pt x="3707" y="3610"/>
                </a:cubicBezTo>
                <a:cubicBezTo>
                  <a:pt x="3772" y="3610"/>
                  <a:pt x="3840" y="3595"/>
                  <a:pt x="3903" y="3563"/>
                </a:cubicBezTo>
                <a:lnTo>
                  <a:pt x="6338" y="2162"/>
                </a:lnTo>
                <a:cubicBezTo>
                  <a:pt x="6605" y="1995"/>
                  <a:pt x="6605" y="1629"/>
                  <a:pt x="6338" y="1462"/>
                </a:cubicBezTo>
                <a:lnTo>
                  <a:pt x="3903" y="61"/>
                </a:lnTo>
                <a:cubicBezTo>
                  <a:pt x="3836" y="19"/>
                  <a:pt x="3765" y="0"/>
                  <a:pt x="3697" y="0"/>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22;p33"/>
          <p:cNvSpPr/>
          <p:nvPr/>
        </p:nvSpPr>
        <p:spPr>
          <a:xfrm>
            <a:off x="8938608" y="4104857"/>
            <a:ext cx="205392" cy="199857"/>
          </a:xfrm>
          <a:custGeom>
            <a:avLst/>
            <a:gdLst/>
            <a:ahLst/>
            <a:cxnLst/>
            <a:rect l="l" t="t" r="r" b="b"/>
            <a:pathLst>
              <a:path w="5471" h="434" extrusionOk="0">
                <a:moveTo>
                  <a:pt x="0" y="0"/>
                </a:moveTo>
                <a:lnTo>
                  <a:pt x="0" y="434"/>
                </a:lnTo>
                <a:lnTo>
                  <a:pt x="5471" y="434"/>
                </a:lnTo>
                <a:lnTo>
                  <a:pt x="5471" y="0"/>
                </a:ln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7" name="Picture 16"/>
          <p:cNvPicPr>
            <a:picLocks noChangeAspect="1"/>
          </p:cNvPicPr>
          <p:nvPr/>
        </p:nvPicPr>
        <p:blipFill>
          <a:blip r:embed="rId3"/>
          <a:stretch>
            <a:fillRect/>
          </a:stretch>
        </p:blipFill>
        <p:spPr>
          <a:xfrm>
            <a:off x="8963919" y="2628299"/>
            <a:ext cx="341406" cy="335309"/>
          </a:xfrm>
          <a:prstGeom prst="rect">
            <a:avLst/>
          </a:prstGeom>
        </p:spPr>
      </p:pic>
      <p:sp>
        <p:nvSpPr>
          <p:cNvPr id="18" name="TextBox 17"/>
          <p:cNvSpPr txBox="1"/>
          <p:nvPr/>
        </p:nvSpPr>
        <p:spPr>
          <a:xfrm>
            <a:off x="6457071" y="5387926"/>
            <a:ext cx="4965895" cy="369332"/>
          </a:xfrm>
          <a:prstGeom prst="rect">
            <a:avLst/>
          </a:prstGeom>
          <a:noFill/>
        </p:spPr>
        <p:txBody>
          <a:bodyPr wrap="square" rtlCol="0">
            <a:spAutoFit/>
          </a:bodyPr>
          <a:lstStyle/>
          <a:p>
            <a:pPr algn="r" rtl="1"/>
            <a:r>
              <a:rPr lang="fa-IR" dirty="0">
                <a:solidFill>
                  <a:schemeClr val="bg1"/>
                </a:solidFill>
                <a:cs typeface="B Yekan" panose="00000400000000000000" pitchFamily="2" charset="-78"/>
              </a:rPr>
              <a:t>ویدیوی خود را وارد کنید...</a:t>
            </a:r>
            <a:endParaRPr lang="en-US" dirty="0">
              <a:solidFill>
                <a:schemeClr val="bg1"/>
              </a:solidFill>
              <a:cs typeface="B Yekan" panose="00000400000000000000" pitchFamily="2" charset="-78"/>
            </a:endParaRPr>
          </a:p>
        </p:txBody>
      </p:sp>
      <p:sp>
        <p:nvSpPr>
          <p:cNvPr id="19" name="TextBox 18"/>
          <p:cNvSpPr txBox="1"/>
          <p:nvPr/>
        </p:nvSpPr>
        <p:spPr>
          <a:xfrm>
            <a:off x="506437" y="773723"/>
            <a:ext cx="4093698" cy="3046988"/>
          </a:xfrm>
          <a:prstGeom prst="rect">
            <a:avLst/>
          </a:prstGeom>
          <a:noFill/>
        </p:spPr>
        <p:txBody>
          <a:bodyPr wrap="square" rtlCol="0">
            <a:spAutoFit/>
          </a:bodyPr>
          <a:lstStyle/>
          <a:p>
            <a:pPr algn="just" rtl="1"/>
            <a:r>
              <a:rPr lang="fa-IR" sz="2400" dirty="0">
                <a:solidFill>
                  <a:schemeClr val="bg1"/>
                </a:solidFill>
                <a:cs typeface="B Roya" panose="00000400000000000000" pitchFamily="2" charset="-78"/>
              </a:rPr>
              <a:t>امروز هدف هر مسلمان باید ایجاد تمدّن اسلامی نوین باشد؛ ما امروز این را می خواهیم. ملّتهای اسلامی ظرفیّت های عظیمی دارند که اگر از این ظرفیّتها استفاده شود، امّت اسلامی به اوج عزّت خواهد رسید؛ ما باید به این بیندیشیم، به این فکر کنیم؛ ایجاد تمدّن عظیم اسلامی، هدف نهایی ما است</a:t>
            </a:r>
            <a:endParaRPr lang="en-US" sz="2400" dirty="0">
              <a:solidFill>
                <a:schemeClr val="bg1"/>
              </a:solidFill>
              <a:cs typeface="B Roya" panose="00000400000000000000" pitchFamily="2" charset="-78"/>
            </a:endParaRPr>
          </a:p>
        </p:txBody>
      </p:sp>
    </p:spTree>
    <p:extLst>
      <p:ext uri="{BB962C8B-B14F-4D97-AF65-F5344CB8AC3E}">
        <p14:creationId xmlns:p14="http://schemas.microsoft.com/office/powerpoint/2010/main" val="2756331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l="-19000" t="-44000" r="13000" b="-37000"/>
          </a:stretch>
        </a:blipFill>
        <a:effectLst/>
      </p:bgPr>
    </p:bg>
    <p:spTree>
      <p:nvGrpSpPr>
        <p:cNvPr id="1" name=""/>
        <p:cNvGrpSpPr/>
        <p:nvPr/>
      </p:nvGrpSpPr>
      <p:grpSpPr>
        <a:xfrm>
          <a:off x="0" y="0"/>
          <a:ext cx="0" cy="0"/>
          <a:chOff x="0" y="0"/>
          <a:chExt cx="0" cy="0"/>
        </a:xfrm>
      </p:grpSpPr>
      <p:sp>
        <p:nvSpPr>
          <p:cNvPr id="4" name="Google Shape;541;p40"/>
          <p:cNvSpPr/>
          <p:nvPr/>
        </p:nvSpPr>
        <p:spPr>
          <a:xfrm flipH="1">
            <a:off x="0" y="0"/>
            <a:ext cx="13559882" cy="6858000"/>
          </a:xfrm>
          <a:custGeom>
            <a:avLst/>
            <a:gdLst/>
            <a:ahLst/>
            <a:cxnLst/>
            <a:rect l="l" t="t" r="r" b="b"/>
            <a:pathLst>
              <a:path w="285750" h="160735" extrusionOk="0">
                <a:moveTo>
                  <a:pt x="0" y="0"/>
                </a:moveTo>
                <a:lnTo>
                  <a:pt x="0" y="160734"/>
                </a:lnTo>
                <a:lnTo>
                  <a:pt x="285750" y="160734"/>
                </a:lnTo>
                <a:lnTo>
                  <a:pt x="285750" y="147637"/>
                </a:lnTo>
                <a:lnTo>
                  <a:pt x="140113" y="120193"/>
                </a:lnTo>
                <a:cubicBezTo>
                  <a:pt x="123075" y="116979"/>
                  <a:pt x="108811" y="105394"/>
                  <a:pt x="102179" y="89380"/>
                </a:cubicBezTo>
                <a:lnTo>
                  <a:pt x="65187" y="155"/>
                </a:lnTo>
                <a:lnTo>
                  <a:pt x="0" y="0"/>
                </a:lnTo>
                <a:close/>
              </a:path>
            </a:pathLst>
          </a:custGeom>
          <a:solidFill>
            <a:srgbClr val="82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TextBox 8"/>
          <p:cNvSpPr txBox="1"/>
          <p:nvPr/>
        </p:nvSpPr>
        <p:spPr>
          <a:xfrm>
            <a:off x="8801686" y="3938953"/>
            <a:ext cx="3549748" cy="1200329"/>
          </a:xfrm>
          <a:prstGeom prst="rect">
            <a:avLst/>
          </a:prstGeom>
          <a:noFill/>
        </p:spPr>
        <p:txBody>
          <a:bodyPr wrap="square" rtlCol="0">
            <a:spAutoFit/>
          </a:bodyPr>
          <a:lstStyle/>
          <a:p>
            <a:r>
              <a:rPr lang="fa-IR" sz="7200" dirty="0">
                <a:solidFill>
                  <a:schemeClr val="bg1"/>
                </a:solidFill>
                <a:latin typeface="Arabic Typesetting" panose="03020402040406030203" pitchFamily="66" charset="-78"/>
                <a:cs typeface="Arabic Typesetting" panose="03020402040406030203" pitchFamily="66" charset="-78"/>
              </a:rPr>
              <a:t>الحسین یجمعنا</a:t>
            </a:r>
            <a:endParaRPr lang="en-US" sz="7200"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94656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4" name="TextBox 3"/>
          <p:cNvSpPr txBox="1"/>
          <p:nvPr/>
        </p:nvSpPr>
        <p:spPr>
          <a:xfrm>
            <a:off x="1694696" y="2281625"/>
            <a:ext cx="7652824" cy="1107996"/>
          </a:xfrm>
          <a:prstGeom prst="rect">
            <a:avLst/>
          </a:prstGeom>
          <a:noFill/>
        </p:spPr>
        <p:txBody>
          <a:bodyPr wrap="square" rtlCol="0">
            <a:spAutoFit/>
          </a:bodyPr>
          <a:lstStyle/>
          <a:p>
            <a:pPr algn="ctr" rtl="1"/>
            <a:r>
              <a:rPr lang="fa-IR" sz="6600" dirty="0">
                <a:solidFill>
                  <a:schemeClr val="bg1"/>
                </a:solidFill>
                <a:cs typeface="B Yekan" panose="00000400000000000000" pitchFamily="2" charset="-78"/>
              </a:rPr>
              <a:t>پاورپوینت شهدا</a:t>
            </a:r>
            <a:endParaRPr lang="en-US" sz="6600" dirty="0">
              <a:solidFill>
                <a:schemeClr val="bg1"/>
              </a:solidFill>
              <a:cs typeface="B Yekan" panose="00000400000000000000" pitchFamily="2" charset="-78"/>
            </a:endParaRPr>
          </a:p>
        </p:txBody>
      </p:sp>
      <p:sp>
        <p:nvSpPr>
          <p:cNvPr id="5" name="TextBox 4"/>
          <p:cNvSpPr txBox="1"/>
          <p:nvPr/>
        </p:nvSpPr>
        <p:spPr>
          <a:xfrm>
            <a:off x="2975415" y="3468379"/>
            <a:ext cx="5584874" cy="400110"/>
          </a:xfrm>
          <a:prstGeom prst="rect">
            <a:avLst/>
          </a:prstGeom>
          <a:noFill/>
        </p:spPr>
        <p:txBody>
          <a:bodyPr wrap="square" rtlCol="0">
            <a:spAutoFit/>
          </a:bodyPr>
          <a:lstStyle/>
          <a:p>
            <a:pPr algn="ctr"/>
            <a:r>
              <a:rPr lang="fa-IR" sz="2000" dirty="0">
                <a:solidFill>
                  <a:schemeClr val="bg1"/>
                </a:solidFill>
                <a:cs typeface="B Yekan" panose="00000400000000000000" pitchFamily="2" charset="-78"/>
              </a:rPr>
              <a:t>پاورپوینت در افق هنر و زیبایی</a:t>
            </a:r>
            <a:endParaRPr lang="en-US" sz="2000" dirty="0">
              <a:solidFill>
                <a:schemeClr val="bg1"/>
              </a:solidFill>
              <a:cs typeface="B Yekan" panose="00000400000000000000" pitchFamily="2" charset="-78"/>
            </a:endParaRPr>
          </a:p>
        </p:txBody>
      </p:sp>
      <p:pic>
        <p:nvPicPr>
          <p:cNvPr id="7" name="Picture 6" descr="01.jpg">
            <a:extLst>
              <a:ext uri="{FF2B5EF4-FFF2-40B4-BE49-F238E27FC236}">
                <a16:creationId xmlns:a16="http://schemas.microsoft.com/office/drawing/2014/main" id="{6025C4C8-4785-4732-B3DF-5140C3AA0667}"/>
              </a:ext>
            </a:extLst>
          </p:cNvPr>
          <p:cNvPicPr>
            <a:picLocks noChangeAspect="1"/>
          </p:cNvPicPr>
          <p:nvPr/>
        </p:nvPicPr>
        <p:blipFill>
          <a:blip r:embed="rId2" cstate="print"/>
          <a:stretch>
            <a:fillRect/>
          </a:stretch>
        </p:blipFill>
        <p:spPr>
          <a:xfrm>
            <a:off x="8066801" y="0"/>
            <a:ext cx="4125199" cy="6858000"/>
          </a:xfrm>
          <a:prstGeom prst="rect">
            <a:avLst/>
          </a:prstGeom>
        </p:spPr>
      </p:pic>
    </p:spTree>
    <p:extLst>
      <p:ext uri="{BB962C8B-B14F-4D97-AF65-F5344CB8AC3E}">
        <p14:creationId xmlns:p14="http://schemas.microsoft.com/office/powerpoint/2010/main" val="310209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25000" r="33000" b="-10000"/>
          </a:stretch>
        </a:blipFill>
        <a:effectLst/>
      </p:bgPr>
    </p:bg>
    <p:spTree>
      <p:nvGrpSpPr>
        <p:cNvPr id="1" name=""/>
        <p:cNvGrpSpPr/>
        <p:nvPr/>
      </p:nvGrpSpPr>
      <p:grpSpPr>
        <a:xfrm>
          <a:off x="0" y="0"/>
          <a:ext cx="0" cy="0"/>
          <a:chOff x="0" y="0"/>
          <a:chExt cx="0" cy="0"/>
        </a:xfrm>
      </p:grpSpPr>
      <p:sp>
        <p:nvSpPr>
          <p:cNvPr id="4" name="Google Shape;133;p25"/>
          <p:cNvSpPr/>
          <p:nvPr/>
        </p:nvSpPr>
        <p:spPr>
          <a:xfrm>
            <a:off x="0" y="0"/>
            <a:ext cx="12192000" cy="6858000"/>
          </a:xfrm>
          <a:custGeom>
            <a:avLst/>
            <a:gdLst/>
            <a:ahLst/>
            <a:cxnLst/>
            <a:rect l="l" t="t" r="r" b="b"/>
            <a:pathLst>
              <a:path w="285750" h="160936" extrusionOk="0">
                <a:moveTo>
                  <a:pt x="0" y="0"/>
                </a:moveTo>
                <a:lnTo>
                  <a:pt x="0" y="26051"/>
                </a:lnTo>
                <a:lnTo>
                  <a:pt x="118134" y="73854"/>
                </a:lnTo>
                <a:cubicBezTo>
                  <a:pt x="127671" y="77712"/>
                  <a:pt x="133421" y="87487"/>
                  <a:pt x="132171" y="97691"/>
                </a:cubicBezTo>
                <a:cubicBezTo>
                  <a:pt x="129278" y="121217"/>
                  <a:pt x="122194" y="160734"/>
                  <a:pt x="122194" y="160734"/>
                </a:cubicBezTo>
                <a:cubicBezTo>
                  <a:pt x="121249" y="160885"/>
                  <a:pt x="139107" y="160935"/>
                  <a:pt x="163338" y="160935"/>
                </a:cubicBezTo>
                <a:cubicBezTo>
                  <a:pt x="211799" y="160935"/>
                  <a:pt x="285750" y="160734"/>
                  <a:pt x="285750" y="160734"/>
                </a:cubicBezTo>
                <a:lnTo>
                  <a:pt x="285750" y="0"/>
                </a:lnTo>
                <a:close/>
              </a:path>
            </a:pathLst>
          </a:custGeom>
          <a:solidFill>
            <a:srgbClr val="82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134;p25"/>
          <p:cNvSpPr/>
          <p:nvPr/>
        </p:nvSpPr>
        <p:spPr>
          <a:xfrm>
            <a:off x="5683348" y="-146832"/>
            <a:ext cx="6735569" cy="6097465"/>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TextBox 5"/>
          <p:cNvSpPr txBox="1"/>
          <p:nvPr/>
        </p:nvSpPr>
        <p:spPr>
          <a:xfrm>
            <a:off x="506437" y="337625"/>
            <a:ext cx="4206240" cy="830997"/>
          </a:xfrm>
          <a:prstGeom prst="rect">
            <a:avLst/>
          </a:prstGeom>
          <a:noFill/>
        </p:spPr>
        <p:txBody>
          <a:bodyPr wrap="square" rtlCol="0">
            <a:spAutoFit/>
          </a:bodyPr>
          <a:lstStyle/>
          <a:p>
            <a:pPr algn="r" rtl="1"/>
            <a:r>
              <a:rPr lang="fa-IR" sz="4800" dirty="0">
                <a:solidFill>
                  <a:schemeClr val="bg1"/>
                </a:solidFill>
                <a:cs typeface="B Yekan" panose="00000400000000000000" pitchFamily="2" charset="-78"/>
              </a:rPr>
              <a:t>عناوین مطالب</a:t>
            </a:r>
            <a:endParaRPr lang="en-US" sz="4800" dirty="0">
              <a:solidFill>
                <a:schemeClr val="bg1"/>
              </a:solidFill>
              <a:cs typeface="B Yekan" panose="00000400000000000000" pitchFamily="2" charset="-78"/>
            </a:endParaRPr>
          </a:p>
        </p:txBody>
      </p:sp>
      <p:sp>
        <p:nvSpPr>
          <p:cNvPr id="7" name="TextBox 6"/>
          <p:cNvSpPr txBox="1"/>
          <p:nvPr/>
        </p:nvSpPr>
        <p:spPr>
          <a:xfrm>
            <a:off x="6752493" y="703385"/>
            <a:ext cx="5148776" cy="707886"/>
          </a:xfrm>
          <a:prstGeom prst="rect">
            <a:avLst/>
          </a:prstGeom>
          <a:noFill/>
        </p:spPr>
        <p:txBody>
          <a:bodyPr wrap="square" rtlCol="0">
            <a:spAutoFit/>
          </a:bodyPr>
          <a:lstStyle/>
          <a:p>
            <a:pPr algn="r" rtl="1"/>
            <a:r>
              <a:rPr lang="fa-IR" sz="3600" dirty="0">
                <a:solidFill>
                  <a:schemeClr val="bg1"/>
                </a:solidFill>
                <a:latin typeface="Arabic Typesetting" panose="03020402040406030203" pitchFamily="66" charset="-78"/>
                <a:cs typeface="B Yekan" panose="00000400000000000000" pitchFamily="2" charset="-78"/>
              </a:rPr>
              <a:t>01</a:t>
            </a:r>
            <a:r>
              <a:rPr lang="fa-IR" sz="4000" dirty="0">
                <a:solidFill>
                  <a:schemeClr val="bg1"/>
                </a:solidFill>
                <a:latin typeface="Arabic Typesetting" panose="03020402040406030203" pitchFamily="66" charset="-78"/>
                <a:cs typeface="B Yekan" panose="00000400000000000000" pitchFamily="2" charset="-78"/>
              </a:rPr>
              <a:t>       </a:t>
            </a:r>
            <a:r>
              <a:rPr lang="fa-IR" sz="3600" dirty="0">
                <a:solidFill>
                  <a:schemeClr val="bg1"/>
                </a:solidFill>
                <a:latin typeface="Arabic Typesetting" panose="03020402040406030203" pitchFamily="66" charset="-78"/>
                <a:cs typeface="B Yekan" panose="00000400000000000000" pitchFamily="2" charset="-78"/>
              </a:rPr>
              <a:t>مقدّمه</a:t>
            </a:r>
            <a:endParaRPr lang="en-US" sz="3600" dirty="0">
              <a:solidFill>
                <a:schemeClr val="bg1"/>
              </a:solidFill>
              <a:latin typeface="Arabic Typesetting" panose="03020402040406030203" pitchFamily="66" charset="-78"/>
              <a:cs typeface="B Yekan" panose="00000400000000000000" pitchFamily="2" charset="-78"/>
            </a:endParaRPr>
          </a:p>
        </p:txBody>
      </p:sp>
      <p:sp>
        <p:nvSpPr>
          <p:cNvPr id="8" name="TextBox 7"/>
          <p:cNvSpPr txBox="1"/>
          <p:nvPr/>
        </p:nvSpPr>
        <p:spPr>
          <a:xfrm>
            <a:off x="7737231" y="1589650"/>
            <a:ext cx="4178104" cy="646331"/>
          </a:xfrm>
          <a:prstGeom prst="rect">
            <a:avLst/>
          </a:prstGeom>
          <a:noFill/>
        </p:spPr>
        <p:txBody>
          <a:bodyPr wrap="square" rtlCol="0">
            <a:spAutoFit/>
          </a:bodyPr>
          <a:lstStyle/>
          <a:p>
            <a:pPr algn="r" rtl="1"/>
            <a:r>
              <a:rPr lang="fa-IR" sz="3600" dirty="0">
                <a:solidFill>
                  <a:schemeClr val="bg1"/>
                </a:solidFill>
                <a:cs typeface="B Yekan" panose="00000400000000000000" pitchFamily="2" charset="-78"/>
              </a:rPr>
              <a:t>02       سیر تاریخی </a:t>
            </a:r>
            <a:endParaRPr lang="en-US" sz="3600" dirty="0">
              <a:solidFill>
                <a:schemeClr val="bg1"/>
              </a:solidFill>
              <a:cs typeface="B Yekan" panose="00000400000000000000" pitchFamily="2" charset="-78"/>
            </a:endParaRPr>
          </a:p>
        </p:txBody>
      </p:sp>
      <p:sp>
        <p:nvSpPr>
          <p:cNvPr id="9" name="TextBox 8"/>
          <p:cNvSpPr txBox="1"/>
          <p:nvPr/>
        </p:nvSpPr>
        <p:spPr>
          <a:xfrm>
            <a:off x="7282375" y="2475914"/>
            <a:ext cx="4909625" cy="646331"/>
          </a:xfrm>
          <a:prstGeom prst="rect">
            <a:avLst/>
          </a:prstGeom>
          <a:noFill/>
        </p:spPr>
        <p:txBody>
          <a:bodyPr wrap="square" rtlCol="0">
            <a:spAutoFit/>
          </a:bodyPr>
          <a:lstStyle/>
          <a:p>
            <a:pPr algn="r" rtl="1"/>
            <a:r>
              <a:rPr lang="fa-IR" sz="3600" dirty="0">
                <a:solidFill>
                  <a:schemeClr val="bg1"/>
                </a:solidFill>
                <a:cs typeface="B Yekan" panose="00000400000000000000" pitchFamily="2" charset="-78"/>
              </a:rPr>
              <a:t>  03       اربعین و عاشورا </a:t>
            </a:r>
            <a:endParaRPr lang="en-US" sz="3600" dirty="0">
              <a:solidFill>
                <a:schemeClr val="bg1"/>
              </a:solidFill>
              <a:cs typeface="B Yekan" panose="00000400000000000000" pitchFamily="2" charset="-78"/>
            </a:endParaRPr>
          </a:p>
        </p:txBody>
      </p:sp>
      <p:sp>
        <p:nvSpPr>
          <p:cNvPr id="10" name="TextBox 9"/>
          <p:cNvSpPr txBox="1"/>
          <p:nvPr/>
        </p:nvSpPr>
        <p:spPr>
          <a:xfrm>
            <a:off x="5655212" y="3474720"/>
            <a:ext cx="6330462" cy="707886"/>
          </a:xfrm>
          <a:prstGeom prst="rect">
            <a:avLst/>
          </a:prstGeom>
          <a:noFill/>
        </p:spPr>
        <p:txBody>
          <a:bodyPr wrap="square" rtlCol="0">
            <a:spAutoFit/>
          </a:bodyPr>
          <a:lstStyle/>
          <a:p>
            <a:pPr algn="r" rtl="1"/>
            <a:r>
              <a:rPr lang="fa-IR" sz="3600" dirty="0">
                <a:solidFill>
                  <a:schemeClr val="bg1"/>
                </a:solidFill>
                <a:cs typeface="B Yekan" panose="00000400000000000000" pitchFamily="2" charset="-78"/>
              </a:rPr>
              <a:t>04</a:t>
            </a:r>
            <a:r>
              <a:rPr lang="fa-IR" sz="4000" dirty="0">
                <a:solidFill>
                  <a:schemeClr val="bg1"/>
                </a:solidFill>
                <a:cs typeface="B Yekan" panose="00000400000000000000" pitchFamily="2" charset="-78"/>
              </a:rPr>
              <a:t>      </a:t>
            </a:r>
            <a:r>
              <a:rPr lang="fa-IR" sz="3200" dirty="0">
                <a:solidFill>
                  <a:schemeClr val="bg1"/>
                </a:solidFill>
                <a:cs typeface="B Yekan" panose="00000400000000000000" pitchFamily="2" charset="-78"/>
              </a:rPr>
              <a:t>اربعین میراث بازماندگان عاشورا</a:t>
            </a:r>
            <a:endParaRPr lang="en-US" sz="3200" dirty="0">
              <a:solidFill>
                <a:schemeClr val="bg1"/>
              </a:solidFill>
              <a:cs typeface="B Yekan" panose="00000400000000000000" pitchFamily="2" charset="-78"/>
            </a:endParaRPr>
          </a:p>
        </p:txBody>
      </p:sp>
      <p:sp>
        <p:nvSpPr>
          <p:cNvPr id="11" name="TextBox 10"/>
          <p:cNvSpPr txBox="1"/>
          <p:nvPr/>
        </p:nvSpPr>
        <p:spPr>
          <a:xfrm>
            <a:off x="6288258" y="5162844"/>
            <a:ext cx="5641145" cy="646331"/>
          </a:xfrm>
          <a:prstGeom prst="rect">
            <a:avLst/>
          </a:prstGeom>
          <a:noFill/>
        </p:spPr>
        <p:txBody>
          <a:bodyPr wrap="square" rtlCol="0">
            <a:spAutoFit/>
          </a:bodyPr>
          <a:lstStyle/>
          <a:p>
            <a:pPr algn="r" rtl="1"/>
            <a:r>
              <a:rPr lang="fa-IR" sz="3600" dirty="0">
                <a:solidFill>
                  <a:schemeClr val="bg1"/>
                </a:solidFill>
                <a:cs typeface="B Yekan" panose="00000400000000000000" pitchFamily="2" charset="-78"/>
              </a:rPr>
              <a:t>06     رستاخیز اربعین </a:t>
            </a:r>
            <a:endParaRPr lang="en-US" sz="3600" dirty="0">
              <a:solidFill>
                <a:schemeClr val="bg1"/>
              </a:solidFill>
              <a:cs typeface="B Yekan" panose="00000400000000000000" pitchFamily="2" charset="-78"/>
            </a:endParaRPr>
          </a:p>
        </p:txBody>
      </p:sp>
      <p:sp>
        <p:nvSpPr>
          <p:cNvPr id="12" name="TextBox 11"/>
          <p:cNvSpPr txBox="1"/>
          <p:nvPr/>
        </p:nvSpPr>
        <p:spPr>
          <a:xfrm>
            <a:off x="6147582" y="4332850"/>
            <a:ext cx="5767754" cy="707886"/>
          </a:xfrm>
          <a:prstGeom prst="rect">
            <a:avLst/>
          </a:prstGeom>
          <a:noFill/>
        </p:spPr>
        <p:txBody>
          <a:bodyPr wrap="square" rtlCol="0">
            <a:spAutoFit/>
          </a:bodyPr>
          <a:lstStyle/>
          <a:p>
            <a:pPr algn="r" rtl="1"/>
            <a:r>
              <a:rPr lang="fa-IR" sz="3600" dirty="0">
                <a:solidFill>
                  <a:schemeClr val="bg1"/>
                </a:solidFill>
                <a:cs typeface="B Yekan" panose="00000400000000000000" pitchFamily="2" charset="-78"/>
              </a:rPr>
              <a:t>05</a:t>
            </a:r>
            <a:r>
              <a:rPr lang="fa-IR" sz="4000" dirty="0">
                <a:solidFill>
                  <a:schemeClr val="bg1"/>
                </a:solidFill>
                <a:cs typeface="B Yekan" panose="00000400000000000000" pitchFamily="2" charset="-78"/>
              </a:rPr>
              <a:t>  </a:t>
            </a:r>
            <a:r>
              <a:rPr lang="en-US" sz="4000" dirty="0">
                <a:solidFill>
                  <a:schemeClr val="bg1"/>
                </a:solidFill>
                <a:cs typeface="B Yekan" panose="00000400000000000000" pitchFamily="2" charset="-78"/>
              </a:rPr>
              <a:t> </a:t>
            </a:r>
            <a:r>
              <a:rPr lang="fa-IR" sz="4000" dirty="0">
                <a:solidFill>
                  <a:schemeClr val="bg1"/>
                </a:solidFill>
                <a:cs typeface="B Yekan" panose="00000400000000000000" pitchFamily="2" charset="-78"/>
              </a:rPr>
              <a:t>  </a:t>
            </a:r>
            <a:r>
              <a:rPr lang="fa-IR" sz="3600" dirty="0">
                <a:solidFill>
                  <a:schemeClr val="bg1"/>
                </a:solidFill>
                <a:cs typeface="B Yekan" panose="00000400000000000000" pitchFamily="2" charset="-78"/>
              </a:rPr>
              <a:t>اربعین و جهان اکنون</a:t>
            </a:r>
            <a:endParaRPr lang="en-US" sz="3600" dirty="0">
              <a:solidFill>
                <a:schemeClr val="bg1"/>
              </a:solidFill>
              <a:cs typeface="B Yekan" panose="00000400000000000000" pitchFamily="2" charset="-78"/>
            </a:endParaRPr>
          </a:p>
        </p:txBody>
      </p:sp>
    </p:spTree>
    <p:extLst>
      <p:ext uri="{BB962C8B-B14F-4D97-AF65-F5344CB8AC3E}">
        <p14:creationId xmlns:p14="http://schemas.microsoft.com/office/powerpoint/2010/main" val="320390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4" name="Google Shape;126;p24"/>
          <p:cNvSpPr/>
          <p:nvPr/>
        </p:nvSpPr>
        <p:spPr>
          <a:xfrm rot="-899963">
            <a:off x="-463811" y="2783355"/>
            <a:ext cx="3371988" cy="4028893"/>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p:cNvSpPr txBox="1"/>
          <p:nvPr/>
        </p:nvSpPr>
        <p:spPr>
          <a:xfrm>
            <a:off x="5514535" y="2391507"/>
            <a:ext cx="5472333" cy="1107996"/>
          </a:xfrm>
          <a:prstGeom prst="rect">
            <a:avLst/>
          </a:prstGeom>
          <a:noFill/>
        </p:spPr>
        <p:txBody>
          <a:bodyPr wrap="square" rtlCol="0">
            <a:spAutoFit/>
          </a:bodyPr>
          <a:lstStyle/>
          <a:p>
            <a:pPr algn="r" rtl="1"/>
            <a:r>
              <a:rPr lang="fa-IR" sz="6600" dirty="0">
                <a:solidFill>
                  <a:schemeClr val="bg1"/>
                </a:solidFill>
                <a:cs typeface="B Yekan" panose="00000400000000000000" pitchFamily="2" charset="-78"/>
              </a:rPr>
              <a:t>01  مقدّمه</a:t>
            </a:r>
            <a:endParaRPr lang="en-US" sz="6600" dirty="0">
              <a:solidFill>
                <a:schemeClr val="bg1"/>
              </a:solidFill>
              <a:cs typeface="B Yekan" panose="00000400000000000000" pitchFamily="2" charset="-78"/>
            </a:endParaRPr>
          </a:p>
        </p:txBody>
      </p:sp>
      <p:pic>
        <p:nvPicPr>
          <p:cNvPr id="6" name="Picture 5" descr="Demo-Shahid-Shahriyari.jpg">
            <a:extLst>
              <a:ext uri="{FF2B5EF4-FFF2-40B4-BE49-F238E27FC236}">
                <a16:creationId xmlns:a16="http://schemas.microsoft.com/office/drawing/2014/main" id="{F65E5B25-280F-483E-B174-63C3DC66D4DF}"/>
              </a:ext>
            </a:extLst>
          </p:cNvPr>
          <p:cNvPicPr>
            <a:picLocks noChangeAspect="1"/>
          </p:cNvPicPr>
          <p:nvPr/>
        </p:nvPicPr>
        <p:blipFill>
          <a:blip r:embed="rId2" cstate="print"/>
          <a:stretch>
            <a:fillRect/>
          </a:stretch>
        </p:blipFill>
        <p:spPr>
          <a:xfrm rot="20671103">
            <a:off x="460927" y="3264886"/>
            <a:ext cx="2038323" cy="2880000"/>
          </a:xfrm>
          <a:prstGeom prst="rect">
            <a:avLst/>
          </a:prstGeom>
        </p:spPr>
      </p:pic>
    </p:spTree>
    <p:extLst>
      <p:ext uri="{BB962C8B-B14F-4D97-AF65-F5344CB8AC3E}">
        <p14:creationId xmlns:p14="http://schemas.microsoft.com/office/powerpoint/2010/main" val="115708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lowchart: Alternate Process 3"/>
          <p:cNvSpPr/>
          <p:nvPr/>
        </p:nvSpPr>
        <p:spPr>
          <a:xfrm rot="2595366">
            <a:off x="1782445" y="-650173"/>
            <a:ext cx="7351640" cy="8404529"/>
          </a:xfrm>
          <a:prstGeom prst="flowChartAlternateProcess">
            <a:avLst/>
          </a:prstGeom>
          <a:solidFill>
            <a:srgbClr val="820000"/>
          </a:solidFill>
          <a:effectLst>
            <a:glow rad="228600">
              <a:srgbClr val="820000">
                <a:alpha val="40000"/>
              </a:srgbClr>
            </a:glow>
            <a:softEdge rad="723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80824" y="365760"/>
            <a:ext cx="5008099" cy="5693866"/>
          </a:xfrm>
          <a:prstGeom prst="rect">
            <a:avLst/>
          </a:prstGeom>
          <a:noFill/>
        </p:spPr>
        <p:txBody>
          <a:bodyPr wrap="square" rtlCol="0">
            <a:spAutoFit/>
          </a:bodyPr>
          <a:lstStyle/>
          <a:p>
            <a:pPr algn="just" rtl="1"/>
            <a:r>
              <a:rPr lang="fa-IR" sz="2800" dirty="0">
                <a:solidFill>
                  <a:schemeClr val="bg1"/>
                </a:solidFill>
                <a:cs typeface="B Roya" panose="00000400000000000000" pitchFamily="2" charset="-78"/>
              </a:rPr>
              <a:t>اهمیت‌ اربعین‌ در آن‌ است‌ که‌ در این‌ روز، با تدبیر الهی، یاد نهضت‌ حسینی برای همیشه‌ جاودانه‌ شد و این‌ کار پایه‌گذاری گردید. اگر بازماندگان‌ شهدا و صاحبان‌ اصلی، در حوادث‌ گوناگون‌ ـ از قبیل‌ شهادت‌ حسین‌بن‌علی(علیه‌السلام‌) در عاشورا -  به‌ حفظ یاد و آثار شهادت‌ کمر نبندند، نسل های بعد، از دستاورد شهادت‌ استفاده‌ی زیادی نخواهند برد.</a:t>
            </a:r>
          </a:p>
          <a:p>
            <a:pPr algn="just" rtl="1"/>
            <a:r>
              <a:rPr lang="fa-IR" sz="2800" b="1" dirty="0">
                <a:solidFill>
                  <a:schemeClr val="bg1"/>
                </a:solidFill>
                <a:cs typeface="B Roya" panose="00000400000000000000" pitchFamily="2" charset="-78"/>
              </a:rPr>
              <a:t>درسی که‌ اربعین‌ به‌ ما میدهد، این‌ است‌ که‌ باید یاد حقیقت‌ و خاطره‌ی شهادت‌ را در مقابل‌ طوفان‌ تبلیغات‌ دشمن‌ زنده‌ نگهداشت‌.</a:t>
            </a:r>
            <a:endParaRPr lang="fa-IR" sz="2800" dirty="0">
              <a:solidFill>
                <a:schemeClr val="bg1"/>
              </a:solidFill>
              <a:cs typeface="B Roya" panose="00000400000000000000" pitchFamily="2" charset="-78"/>
            </a:endParaRPr>
          </a:p>
        </p:txBody>
      </p:sp>
    </p:spTree>
    <p:extLst>
      <p:ext uri="{BB962C8B-B14F-4D97-AF65-F5344CB8AC3E}">
        <p14:creationId xmlns:p14="http://schemas.microsoft.com/office/powerpoint/2010/main" val="249121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419600"/>
          </a:xfrm>
          <a:prstGeom prst="rect">
            <a:avLst/>
          </a:prstGeom>
        </p:spPr>
      </p:pic>
      <p:sp>
        <p:nvSpPr>
          <p:cNvPr id="4" name="Google Shape;343;p34"/>
          <p:cNvSpPr/>
          <p:nvPr/>
        </p:nvSpPr>
        <p:spPr>
          <a:xfrm>
            <a:off x="0" y="2067951"/>
            <a:ext cx="12192000" cy="4790049"/>
          </a:xfrm>
          <a:custGeom>
            <a:avLst/>
            <a:gdLst/>
            <a:ahLst/>
            <a:cxnLst/>
            <a:rect l="l" t="t" r="r" b="b"/>
            <a:pathLst>
              <a:path w="82854" h="22443" extrusionOk="0">
                <a:moveTo>
                  <a:pt x="72531" y="1"/>
                </a:moveTo>
                <a:cubicBezTo>
                  <a:pt x="72339" y="1"/>
                  <a:pt x="72147" y="7"/>
                  <a:pt x="71955" y="20"/>
                </a:cubicBezTo>
                <a:lnTo>
                  <a:pt x="8893" y="4221"/>
                </a:lnTo>
                <a:cubicBezTo>
                  <a:pt x="7112" y="4339"/>
                  <a:pt x="5400" y="4943"/>
                  <a:pt x="3936" y="5965"/>
                </a:cubicBezTo>
                <a:lnTo>
                  <a:pt x="1" y="8720"/>
                </a:lnTo>
                <a:lnTo>
                  <a:pt x="1" y="22442"/>
                </a:lnTo>
                <a:lnTo>
                  <a:pt x="82854" y="22442"/>
                </a:lnTo>
                <a:lnTo>
                  <a:pt x="82854" y="6172"/>
                </a:lnTo>
                <a:lnTo>
                  <a:pt x="78141" y="2095"/>
                </a:lnTo>
                <a:cubicBezTo>
                  <a:pt x="76578" y="740"/>
                  <a:pt x="74585" y="1"/>
                  <a:pt x="72531" y="1"/>
                </a:cubicBezTo>
                <a:close/>
              </a:path>
            </a:pathLst>
          </a:custGeom>
          <a:solidFill>
            <a:srgbClr val="82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p:cNvSpPr txBox="1"/>
          <p:nvPr/>
        </p:nvSpPr>
        <p:spPr>
          <a:xfrm>
            <a:off x="3176920" y="5253590"/>
            <a:ext cx="5725551" cy="830997"/>
          </a:xfrm>
          <a:prstGeom prst="rect">
            <a:avLst/>
          </a:prstGeom>
          <a:noFill/>
        </p:spPr>
        <p:txBody>
          <a:bodyPr wrap="square" rtlCol="0">
            <a:spAutoFit/>
          </a:bodyPr>
          <a:lstStyle/>
          <a:p>
            <a:pPr algn="r" rtl="1"/>
            <a:r>
              <a:rPr lang="fa-IR" sz="2400" dirty="0">
                <a:solidFill>
                  <a:schemeClr val="bg1"/>
                </a:solidFill>
                <a:cs typeface="B Yekan" panose="00000400000000000000" pitchFamily="2" charset="-78"/>
              </a:rPr>
              <a:t>هزاران گام در راه است و دل مشتاق و من حیران</a:t>
            </a:r>
            <a:br>
              <a:rPr lang="fa-IR" sz="2400" dirty="0">
                <a:solidFill>
                  <a:schemeClr val="bg1"/>
                </a:solidFill>
                <a:cs typeface="B Yekan" panose="00000400000000000000" pitchFamily="2" charset="-78"/>
              </a:rPr>
            </a:br>
            <a:r>
              <a:rPr lang="fa-IR" sz="2400" dirty="0">
                <a:solidFill>
                  <a:schemeClr val="bg1"/>
                </a:solidFill>
                <a:cs typeface="B Yekan" panose="00000400000000000000" pitchFamily="2" charset="-78"/>
              </a:rPr>
              <a:t>که چون ره میتوانم یافتن سوی درون من هم</a:t>
            </a:r>
            <a:endParaRPr lang="en-US" sz="2400" dirty="0">
              <a:solidFill>
                <a:schemeClr val="bg1"/>
              </a:solidFill>
              <a:cs typeface="B Yekan" panose="00000400000000000000" pitchFamily="2" charset="-78"/>
            </a:endParaRPr>
          </a:p>
        </p:txBody>
      </p:sp>
    </p:spTree>
    <p:extLst>
      <p:ext uri="{BB962C8B-B14F-4D97-AF65-F5344CB8AC3E}">
        <p14:creationId xmlns:p14="http://schemas.microsoft.com/office/powerpoint/2010/main" val="212544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4" name="Google Shape;126;p24"/>
          <p:cNvSpPr/>
          <p:nvPr/>
        </p:nvSpPr>
        <p:spPr>
          <a:xfrm rot="-899963">
            <a:off x="-463811" y="2783355"/>
            <a:ext cx="3371988" cy="4028893"/>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TextBox 4"/>
          <p:cNvSpPr txBox="1"/>
          <p:nvPr/>
        </p:nvSpPr>
        <p:spPr>
          <a:xfrm>
            <a:off x="5514535" y="2391507"/>
            <a:ext cx="5472333" cy="1107996"/>
          </a:xfrm>
          <a:prstGeom prst="rect">
            <a:avLst/>
          </a:prstGeom>
          <a:noFill/>
        </p:spPr>
        <p:txBody>
          <a:bodyPr wrap="square" rtlCol="0">
            <a:spAutoFit/>
          </a:bodyPr>
          <a:lstStyle/>
          <a:p>
            <a:pPr algn="r" rtl="1"/>
            <a:r>
              <a:rPr lang="fa-IR" sz="6600" dirty="0">
                <a:solidFill>
                  <a:prstClr val="white"/>
                </a:solidFill>
                <a:cs typeface="B Yekan" panose="00000400000000000000" pitchFamily="2" charset="-78"/>
              </a:rPr>
              <a:t>02  سیر تاریخی</a:t>
            </a:r>
            <a:endParaRPr lang="en-US" sz="6600" dirty="0">
              <a:solidFill>
                <a:prstClr val="white"/>
              </a:solidFill>
              <a:cs typeface="B Yekan" panose="00000400000000000000" pitchFamily="2" charset="-78"/>
            </a:endParaRPr>
          </a:p>
        </p:txBody>
      </p:sp>
    </p:spTree>
    <p:extLst>
      <p:ext uri="{BB962C8B-B14F-4D97-AF65-F5344CB8AC3E}">
        <p14:creationId xmlns:p14="http://schemas.microsoft.com/office/powerpoint/2010/main" val="91231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Google Shape;162;p28"/>
          <p:cNvSpPr/>
          <p:nvPr/>
        </p:nvSpPr>
        <p:spPr>
          <a:xfrm>
            <a:off x="0" y="0"/>
            <a:ext cx="7948246" cy="6858000"/>
          </a:xfrm>
          <a:custGeom>
            <a:avLst/>
            <a:gdLst/>
            <a:ahLst/>
            <a:cxnLst/>
            <a:rect l="l" t="t" r="r" b="b"/>
            <a:pathLst>
              <a:path w="60157" h="51840" extrusionOk="0">
                <a:moveTo>
                  <a:pt x="1" y="1"/>
                </a:moveTo>
                <a:lnTo>
                  <a:pt x="1" y="51839"/>
                </a:lnTo>
                <a:lnTo>
                  <a:pt x="48923" y="51839"/>
                </a:lnTo>
                <a:lnTo>
                  <a:pt x="48769" y="51497"/>
                </a:lnTo>
                <a:cubicBezTo>
                  <a:pt x="47765" y="49285"/>
                  <a:pt x="47507" y="46803"/>
                  <a:pt x="48035" y="44434"/>
                </a:cubicBezTo>
                <a:lnTo>
                  <a:pt x="56783" y="5163"/>
                </a:lnTo>
                <a:cubicBezTo>
                  <a:pt x="57160" y="3201"/>
                  <a:pt x="58248" y="1447"/>
                  <a:pt x="59841" y="239"/>
                </a:cubicBezTo>
                <a:lnTo>
                  <a:pt x="60156" y="1"/>
                </a:lnTo>
                <a:close/>
              </a:path>
            </a:pathLst>
          </a:custGeom>
          <a:solidFill>
            <a:srgbClr val="82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TextBox 5"/>
          <p:cNvSpPr txBox="1"/>
          <p:nvPr/>
        </p:nvSpPr>
        <p:spPr>
          <a:xfrm>
            <a:off x="309490" y="302359"/>
            <a:ext cx="5430129" cy="4524315"/>
          </a:xfrm>
          <a:prstGeom prst="rect">
            <a:avLst/>
          </a:prstGeom>
          <a:noFill/>
        </p:spPr>
        <p:txBody>
          <a:bodyPr wrap="square" rtlCol="0">
            <a:spAutoFit/>
          </a:bodyPr>
          <a:lstStyle/>
          <a:p>
            <a:pPr algn="just" rtl="1"/>
            <a:r>
              <a:rPr lang="fa-IR" sz="2400" dirty="0">
                <a:solidFill>
                  <a:schemeClr val="bg1"/>
                </a:solidFill>
                <a:cs typeface="B Roya" panose="00000400000000000000" pitchFamily="2" charset="-78"/>
              </a:rPr>
              <a:t>اربعین در حادثه ى كربلا یك شروع بود؛ یك آغاز بود. بعد از آنكه قضیه ى كربلا انجام گرفت - آن فاجعه ى بزرگ اتفاق افتاد - و فداكارى بى نظیر اباعبداللَّه علیه السّلام و اصحاب و یاران و خانواده اش در آن محیط محدود واقع شد، حادثه ى اسارت ها پیام را باید منتشر می كرد و خطبه ها و افشاگرى ها و حقیقت گوئى هاى حضرت زینب سلام اللَّه علیها و امام سجاد علیه الصّلاة و السّلام مثل یك رسانه ى پر قدرت، باید فكر و حادثه و هدف و جهتگیرى را در محدوده ى وسیعى منتشر میكرد؛ و كرد.</a:t>
            </a:r>
          </a:p>
          <a:p>
            <a:pPr algn="just" rtl="1"/>
            <a:r>
              <a:rPr lang="fa-IR" sz="2400" b="1" dirty="0">
                <a:solidFill>
                  <a:schemeClr val="bg1"/>
                </a:solidFill>
                <a:cs typeface="B Roya" panose="00000400000000000000" pitchFamily="2" charset="-78"/>
              </a:rPr>
              <a:t>در اربعین افشاگرى هم هست، عمل هم هست، تحقق هدف هاى آن افشاگرى هم در اربعین وجود دارد</a:t>
            </a:r>
            <a:endParaRPr lang="fa-IR" sz="2400" dirty="0">
              <a:solidFill>
                <a:schemeClr val="bg1"/>
              </a:solidFill>
              <a:cs typeface="B Roya" panose="00000400000000000000" pitchFamily="2" charset="-78"/>
            </a:endParaRPr>
          </a:p>
        </p:txBody>
      </p:sp>
    </p:spTree>
    <p:extLst>
      <p:ext uri="{BB962C8B-B14F-4D97-AF65-F5344CB8AC3E}">
        <p14:creationId xmlns:p14="http://schemas.microsoft.com/office/powerpoint/2010/main" val="359783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050" y="0"/>
            <a:ext cx="7487950" cy="5528603"/>
          </a:xfrm>
          <a:prstGeom prst="rect">
            <a:avLst/>
          </a:prstGeom>
        </p:spPr>
      </p:pic>
      <p:sp>
        <p:nvSpPr>
          <p:cNvPr id="4" name="Google Shape;533;p39"/>
          <p:cNvSpPr/>
          <p:nvPr/>
        </p:nvSpPr>
        <p:spPr>
          <a:xfrm flipH="1">
            <a:off x="0" y="0"/>
            <a:ext cx="12192000" cy="6858000"/>
          </a:xfrm>
          <a:custGeom>
            <a:avLst/>
            <a:gdLst/>
            <a:ahLst/>
            <a:cxnLst/>
            <a:rect l="l" t="t" r="r" b="b"/>
            <a:pathLst>
              <a:path w="82758" h="46554" extrusionOk="0">
                <a:moveTo>
                  <a:pt x="38424" y="1"/>
                </a:moveTo>
                <a:cubicBezTo>
                  <a:pt x="39101" y="574"/>
                  <a:pt x="39480" y="1423"/>
                  <a:pt x="39460" y="2310"/>
                </a:cubicBezTo>
                <a:lnTo>
                  <a:pt x="39083" y="17441"/>
                </a:lnTo>
                <a:cubicBezTo>
                  <a:pt x="39083" y="19219"/>
                  <a:pt x="40526" y="20662"/>
                  <a:pt x="42304" y="20662"/>
                </a:cubicBezTo>
                <a:lnTo>
                  <a:pt x="45370" y="20662"/>
                </a:lnTo>
                <a:cubicBezTo>
                  <a:pt x="47148" y="20662"/>
                  <a:pt x="48591" y="22105"/>
                  <a:pt x="48591" y="23883"/>
                </a:cubicBezTo>
                <a:lnTo>
                  <a:pt x="48591" y="34250"/>
                </a:lnTo>
                <a:cubicBezTo>
                  <a:pt x="48591" y="36028"/>
                  <a:pt x="47148" y="37471"/>
                  <a:pt x="45370" y="37471"/>
                </a:cubicBezTo>
                <a:lnTo>
                  <a:pt x="27926" y="37471"/>
                </a:lnTo>
                <a:cubicBezTo>
                  <a:pt x="26148" y="37471"/>
                  <a:pt x="24705" y="36028"/>
                  <a:pt x="24705" y="34250"/>
                </a:cubicBezTo>
                <a:cubicBezTo>
                  <a:pt x="24705" y="32522"/>
                  <a:pt x="23346" y="31115"/>
                  <a:pt x="17400" y="31115"/>
                </a:cubicBezTo>
                <a:cubicBezTo>
                  <a:pt x="17218" y="31115"/>
                  <a:pt x="17031" y="31116"/>
                  <a:pt x="16841" y="31119"/>
                </a:cubicBezTo>
                <a:lnTo>
                  <a:pt x="3004" y="31119"/>
                </a:lnTo>
                <a:cubicBezTo>
                  <a:pt x="1855" y="31119"/>
                  <a:pt x="760" y="30629"/>
                  <a:pt x="1" y="29769"/>
                </a:cubicBezTo>
                <a:lnTo>
                  <a:pt x="1" y="46554"/>
                </a:lnTo>
                <a:lnTo>
                  <a:pt x="82757" y="46554"/>
                </a:lnTo>
                <a:lnTo>
                  <a:pt x="82757" y="1"/>
                </a:lnTo>
                <a:close/>
              </a:path>
            </a:pathLst>
          </a:custGeom>
          <a:solidFill>
            <a:srgbClr val="82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p:cNvSpPr txBox="1"/>
          <p:nvPr/>
        </p:nvSpPr>
        <p:spPr>
          <a:xfrm>
            <a:off x="182880" y="0"/>
            <a:ext cx="5697416" cy="3046988"/>
          </a:xfrm>
          <a:prstGeom prst="rect">
            <a:avLst/>
          </a:prstGeom>
          <a:noFill/>
        </p:spPr>
        <p:txBody>
          <a:bodyPr wrap="square" rtlCol="0">
            <a:spAutoFit/>
          </a:bodyPr>
          <a:lstStyle/>
          <a:p>
            <a:pPr algn="just" rtl="1"/>
            <a:r>
              <a:rPr lang="fa-IR" sz="2400" dirty="0">
                <a:solidFill>
                  <a:schemeClr val="bg1"/>
                </a:solidFill>
                <a:cs typeface="B Roya" panose="00000400000000000000" pitchFamily="2" charset="-78"/>
              </a:rPr>
              <a:t>در سال های حدود هفتاد، هشتاد و نود و صد، و تقریباً تا پنجاه، شصت سال بعد از آن، بزرگ ترین خواننده ها و نوازنده ها و عیاش ها و عشرت طلب های دنیای اسلام، یا مال مدینه اند یا مال مکه! هر وقت خلیفه در شام دلش برای غِنا تنگ می شد و یک خواننده و نوازنده ای می خواست، می فرستاد تا از مدینه یا مکه، خواننده و یا نوازنده های معروف، مُغنّی ها و خُنیاگران را برای او ببرند. بدترین و هرزه دراترین شعرا در مکه و مدینه بود. </a:t>
            </a:r>
            <a:endParaRPr lang="en-US" sz="2400" dirty="0">
              <a:solidFill>
                <a:schemeClr val="bg1"/>
              </a:solidFill>
              <a:cs typeface="B Roya" panose="00000400000000000000" pitchFamily="2" charset="-78"/>
            </a:endParaRPr>
          </a:p>
        </p:txBody>
      </p:sp>
      <p:sp>
        <p:nvSpPr>
          <p:cNvPr id="7" name="TextBox 6"/>
          <p:cNvSpPr txBox="1"/>
          <p:nvPr/>
        </p:nvSpPr>
        <p:spPr>
          <a:xfrm>
            <a:off x="590844" y="3784209"/>
            <a:ext cx="3812344" cy="2677656"/>
          </a:xfrm>
          <a:prstGeom prst="rect">
            <a:avLst/>
          </a:prstGeom>
          <a:noFill/>
        </p:spPr>
        <p:txBody>
          <a:bodyPr wrap="square" rtlCol="0">
            <a:spAutoFit/>
          </a:bodyPr>
          <a:lstStyle/>
          <a:p>
            <a:pPr lvl="0" algn="just" rtl="1"/>
            <a:r>
              <a:rPr lang="fa-IR" sz="2400" dirty="0">
                <a:solidFill>
                  <a:prstClr val="white"/>
                </a:solidFill>
                <a:cs typeface="B Roya" panose="00000400000000000000" pitchFamily="2" charset="-78"/>
              </a:rPr>
              <a:t>مَهبط وحی پیغمبر و زادگاه اسلام مرکز فحشا و فساد شده بود. خوب است ما اینها را درباره ی مدینه و مکه بدانیم. متأسفانه در آثاری که ماها داریم، از یک چنین چیزهایی خبری نیست و این یک واقعیتی است که بوده. </a:t>
            </a:r>
            <a:endParaRPr lang="en-US" sz="2400" dirty="0">
              <a:solidFill>
                <a:prstClr val="white"/>
              </a:solidFill>
              <a:cs typeface="B Roya" panose="00000400000000000000" pitchFamily="2" charset="-78"/>
            </a:endParaRPr>
          </a:p>
        </p:txBody>
      </p:sp>
      <p:pic>
        <p:nvPicPr>
          <p:cNvPr id="8" name="Picture 7" descr="Demo-Shahid-Amlaki.jpg">
            <a:extLst>
              <a:ext uri="{FF2B5EF4-FFF2-40B4-BE49-F238E27FC236}">
                <a16:creationId xmlns:a16="http://schemas.microsoft.com/office/drawing/2014/main" id="{7ADFF2AC-FB37-4F54-8265-823E219F8534}"/>
              </a:ext>
            </a:extLst>
          </p:cNvPr>
          <p:cNvPicPr>
            <a:picLocks noChangeAspect="1"/>
          </p:cNvPicPr>
          <p:nvPr/>
        </p:nvPicPr>
        <p:blipFill>
          <a:blip r:embed="rId3" cstate="print"/>
          <a:stretch>
            <a:fillRect/>
          </a:stretch>
        </p:blipFill>
        <p:spPr>
          <a:xfrm>
            <a:off x="10544887" y="4664765"/>
            <a:ext cx="1552264" cy="2193235"/>
          </a:xfrm>
          <a:prstGeom prst="rect">
            <a:avLst/>
          </a:prstGeom>
        </p:spPr>
      </p:pic>
      <p:pic>
        <p:nvPicPr>
          <p:cNvPr id="9" name="Picture 8" descr="Demo-Shahid-Hashemi.jpg">
            <a:extLst>
              <a:ext uri="{FF2B5EF4-FFF2-40B4-BE49-F238E27FC236}">
                <a16:creationId xmlns:a16="http://schemas.microsoft.com/office/drawing/2014/main" id="{CAE5AF86-A33E-4FE4-8046-8198BAC6AB74}"/>
              </a:ext>
            </a:extLst>
          </p:cNvPr>
          <p:cNvPicPr>
            <a:picLocks noChangeAspect="1"/>
          </p:cNvPicPr>
          <p:nvPr/>
        </p:nvPicPr>
        <p:blipFill>
          <a:blip r:embed="rId4" cstate="print"/>
          <a:stretch>
            <a:fillRect/>
          </a:stretch>
        </p:blipFill>
        <p:spPr>
          <a:xfrm>
            <a:off x="8873759" y="4664764"/>
            <a:ext cx="1552265" cy="2193236"/>
          </a:xfrm>
          <a:prstGeom prst="rect">
            <a:avLst/>
          </a:prstGeom>
        </p:spPr>
      </p:pic>
    </p:spTree>
    <p:extLst>
      <p:ext uri="{BB962C8B-B14F-4D97-AF65-F5344CB8AC3E}">
        <p14:creationId xmlns:p14="http://schemas.microsoft.com/office/powerpoint/2010/main" val="1121710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9">
      <a:majorFont>
        <a:latin typeface="Calibri Light"/>
        <a:ea typeface=""/>
        <a:cs typeface="B Yekan"/>
      </a:majorFont>
      <a:minorFont>
        <a:latin typeface="Calibri"/>
        <a:ea typeface=""/>
        <a:cs typeface="Arabic Typesetting"/>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82000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770</Words>
  <Application>Microsoft Office PowerPoint</Application>
  <PresentationFormat>Widescreen</PresentationFormat>
  <Paragraphs>42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Arabic Typesetting</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TORANJ</dc:creator>
  <cp:lastModifiedBy>Iman B</cp:lastModifiedBy>
  <cp:revision>35</cp:revision>
  <dcterms:created xsi:type="dcterms:W3CDTF">2019-10-18T13:39:21Z</dcterms:created>
  <dcterms:modified xsi:type="dcterms:W3CDTF">2020-12-05T19:37:42Z</dcterms:modified>
</cp:coreProperties>
</file>