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60" r:id="rId2"/>
    <p:sldId id="561" r:id="rId3"/>
    <p:sldId id="562" r:id="rId4"/>
    <p:sldId id="563" r:id="rId5"/>
    <p:sldId id="564" r:id="rId6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1" d="100"/>
          <a:sy n="41" d="100"/>
        </p:scale>
        <p:origin x="33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a-IR" dirty="0"/>
              <a:t>موضوع فایل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a-IR" dirty="0"/>
              <a:t>جزئیات اولیه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936E-86BA-4448-81DD-5325084E5963}" type="datetime1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4A3A1-7809-41C1-846B-7324E0EBD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60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a-IR" dirty="0"/>
              <a:t>لایه اصلی</a:t>
            </a:r>
            <a:endParaRPr lang="en-US" dirty="0"/>
          </a:p>
          <a:p>
            <a:pPr lvl="1"/>
            <a:r>
              <a:rPr lang="fa-IR" dirty="0"/>
              <a:t>لایه دوم</a:t>
            </a:r>
            <a:endParaRPr lang="en-US" dirty="0"/>
          </a:p>
          <a:p>
            <a:pPr lvl="2"/>
            <a:r>
              <a:rPr lang="fa-IR" dirty="0"/>
              <a:t>لایه سوم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1394-C0D9-442C-A348-11D80A0E6B17}" type="datetime1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4A3A1-7809-41C1-846B-7324E0EBD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6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a-IR" dirty="0"/>
              <a:t>متن اصلی تصویر زیر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fa-IR" dirty="0"/>
              <a:t>لایه اول</a:t>
            </a:r>
            <a:endParaRPr lang="en-US" dirty="0"/>
          </a:p>
          <a:p>
            <a:pPr lvl="1"/>
            <a:r>
              <a:rPr lang="fa-IR" dirty="0"/>
              <a:t>لایه دوم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3201-3F21-4E2C-BF21-1AE2A37137AA}" type="datetime1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4A3A1-7809-41C1-846B-7324E0EBD7B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862495" y="1674536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a-IR" dirty="0"/>
              <a:t>متن اصلی تصویر زیر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14" hasCustomPrompt="1"/>
          </p:nvPr>
        </p:nvSpPr>
        <p:spPr>
          <a:xfrm>
            <a:off x="862495" y="2498448"/>
            <a:ext cx="5183188" cy="3684588"/>
          </a:xfrm>
        </p:spPr>
        <p:txBody>
          <a:bodyPr/>
          <a:lstStyle/>
          <a:p>
            <a:pPr lvl="0"/>
            <a:r>
              <a:rPr lang="fa-IR" dirty="0"/>
              <a:t>لایه اول</a:t>
            </a:r>
            <a:endParaRPr lang="en-US" dirty="0"/>
          </a:p>
          <a:p>
            <a:pPr lvl="1"/>
            <a:r>
              <a:rPr lang="fa-IR" dirty="0"/>
              <a:t>لایه دوم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59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78295" y="1212577"/>
            <a:ext cx="3932237" cy="841513"/>
          </a:xfrm>
        </p:spPr>
        <p:txBody>
          <a:bodyPr anchor="b"/>
          <a:lstStyle>
            <a:lvl1pPr>
              <a:defRPr sz="2400" baseline="0"/>
            </a:lvl1pPr>
          </a:lstStyle>
          <a:p>
            <a:r>
              <a:rPr lang="fa-IR" dirty="0"/>
              <a:t>متن اصلی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1239219"/>
            <a:ext cx="6172200" cy="4873625"/>
          </a:xfrm>
        </p:spPr>
        <p:txBody>
          <a:bodyPr/>
          <a:lstStyle>
            <a:lvl1pPr marL="0" indent="0">
              <a:buNone/>
              <a:defRPr sz="2400" baseline="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a-IR" dirty="0"/>
              <a:t>محل تصویر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978292" y="2295939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a-IR" dirty="0"/>
              <a:t>توضیحات عکس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1E94D-52A2-4D1A-A079-071E4E506F72}" type="datetime1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4A3A1-7809-41C1-846B-7324E0EBD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386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22" y="1597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10" name="Objekt 9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22" y="1597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hteck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35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20416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4897" y="145777"/>
            <a:ext cx="10523331" cy="9070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a-IR" dirty="0"/>
              <a:t>محل نوشتن سرفصل (</a:t>
            </a:r>
            <a:r>
              <a:rPr lang="en-US" dirty="0"/>
              <a:t>title</a:t>
            </a:r>
            <a:r>
              <a:rPr lang="fa-IR" dirty="0"/>
              <a:t>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a-IR" dirty="0"/>
              <a:t>سرفصل اصلی</a:t>
            </a:r>
            <a:endParaRPr lang="en-US" dirty="0"/>
          </a:p>
          <a:p>
            <a:pPr lvl="1"/>
            <a:r>
              <a:rPr lang="fa-IR" dirty="0"/>
              <a:t>لایه دوم</a:t>
            </a:r>
            <a:endParaRPr lang="en-US" dirty="0"/>
          </a:p>
          <a:p>
            <a:pPr lvl="2"/>
            <a:r>
              <a:rPr lang="fa-IR" dirty="0"/>
              <a:t>لایه سوم</a:t>
            </a:r>
            <a:endParaRPr lang="en-US" dirty="0"/>
          </a:p>
          <a:p>
            <a:pPr lvl="3"/>
            <a:r>
              <a:rPr lang="fa-IR" dirty="0"/>
              <a:t>لایه چهارم</a:t>
            </a:r>
            <a:endParaRPr lang="en-US" dirty="0"/>
          </a:p>
          <a:p>
            <a:pPr lvl="4"/>
            <a:r>
              <a:rPr lang="fa-IR" dirty="0"/>
              <a:t>لایه پنجم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1331C-24DD-41D3-8E24-0D1AD0F39A88}" type="datetime1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4A3A1-7809-41C1-846B-7324E0EBD7B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17669" y="1139688"/>
            <a:ext cx="12209671" cy="0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2" y="6261653"/>
            <a:ext cx="12209671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968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/>
  <p:txStyles>
    <p:titleStyle>
      <a:lvl1pPr algn="r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B Zar" panose="00000400000000000000" pitchFamily="2" charset="-78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B Zar" panose="00000400000000000000" pitchFamily="2" charset="-78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B Zar" panose="00000400000000000000" pitchFamily="2" charset="-78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B Zar" panose="00000400000000000000" pitchFamily="2" charset="-78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B Zar" panose="00000400000000000000" pitchFamily="2" charset="-78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B Zar" panose="00000400000000000000" pitchFamily="2" charset="-78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1394-C0D9-442C-A348-11D80A0E6B17}" type="datetime1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1/27/2021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4A3A1-7809-41C1-846B-7324E0EBD7BA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>
          <a:xfrm>
            <a:off x="1824038" y="1509713"/>
            <a:ext cx="8482012" cy="4608512"/>
          </a:xfrm>
        </p:spPr>
        <p:txBody>
          <a:bodyPr/>
          <a:lstStyle/>
          <a:p>
            <a:endParaRPr lang="fa-IR" dirty="0"/>
          </a:p>
          <a:p>
            <a:endParaRPr lang="fa-IR" dirty="0"/>
          </a:p>
          <a:p>
            <a:pPr marL="0" indent="0">
              <a:buNone/>
            </a:pPr>
            <a:endParaRPr lang="fa-IR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152650" y="1379913"/>
            <a:ext cx="8299219" cy="4797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r" defTabSz="685800" rtl="1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B Zar" panose="00000400000000000000" pitchFamily="2" charset="-78"/>
              </a:defRPr>
            </a:lvl1pPr>
            <a:lvl2pPr marL="5143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B Zar" panose="00000400000000000000" pitchFamily="2" charset="-78"/>
              </a:defRPr>
            </a:lvl2pPr>
            <a:lvl3pPr marL="8572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B Zar" panose="00000400000000000000" pitchFamily="2" charset="-78"/>
              </a:defRPr>
            </a:lvl3pPr>
            <a:lvl4pPr marL="12001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B Zar" panose="00000400000000000000" pitchFamily="2" charset="-78"/>
              </a:defRPr>
            </a:lvl4pPr>
            <a:lvl5pPr marL="1543050" indent="-171450" algn="r" defTabSz="685800" rtl="1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B Zar" panose="00000400000000000000" pitchFamily="2" charset="-78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fa-IR" b="1" dirty="0">
                <a:solidFill>
                  <a:prstClr val="black"/>
                </a:solidFill>
                <a:latin typeface="Calibri" panose="020F0502020204030204"/>
              </a:rPr>
              <a:t>طیف موج الکترو مغناطیسی</a:t>
            </a:r>
          </a:p>
          <a:p>
            <a:pPr>
              <a:buFont typeface="Wingdings" panose="05000000000000000000" pitchFamily="2" charset="2"/>
              <a:buChar char="q"/>
            </a:pPr>
            <a:endParaRPr lang="fa-IR" b="1" dirty="0">
              <a:solidFill>
                <a:prstClr val="black"/>
              </a:solidFill>
              <a:latin typeface="Calibri" panose="020F0502020204030204"/>
            </a:endParaRPr>
          </a:p>
          <a:p>
            <a:pPr marL="0" indent="0">
              <a:buNone/>
            </a:pPr>
            <a:r>
              <a:rPr lang="fa-IR" dirty="0">
                <a:solidFill>
                  <a:prstClr val="black"/>
                </a:solidFill>
                <a:latin typeface="Calibri" panose="020F0502020204030204"/>
              </a:rPr>
              <a:t>امواج </a:t>
            </a:r>
            <a:r>
              <a:rPr lang="en-US" b="1" i="1" dirty="0">
                <a:solidFill>
                  <a:prstClr val="black"/>
                </a:solidFill>
                <a:latin typeface="Calibri" panose="020F0502020204030204"/>
              </a:rPr>
              <a:t>Microwaves </a:t>
            </a:r>
            <a:r>
              <a:rPr lang="fa-IR" b="1" i="1" dirty="0">
                <a:solidFill>
                  <a:prstClr val="black"/>
                </a:solidFill>
                <a:latin typeface="Calibri" panose="020F0502020204030204"/>
              </a:rPr>
              <a:t> :</a:t>
            </a:r>
          </a:p>
          <a:p>
            <a:pPr marL="0" indent="0">
              <a:buNone/>
            </a:pPr>
            <a:r>
              <a:rPr lang="fa-IR" i="1" dirty="0">
                <a:solidFill>
                  <a:prstClr val="black"/>
                </a:solidFill>
                <a:latin typeface="Calibri" panose="020F0502020204030204"/>
              </a:rPr>
              <a:t>به موج رادیویی</a:t>
            </a:r>
          </a:p>
          <a:p>
            <a:pPr marL="0" indent="0">
              <a:buNone/>
            </a:pPr>
            <a:r>
              <a:rPr lang="fa-IR" i="1" dirty="0">
                <a:solidFill>
                  <a:prstClr val="black"/>
                </a:solidFill>
                <a:latin typeface="Calibri" panose="020F0502020204030204"/>
              </a:rPr>
              <a:t>با طول موج کمتر از </a:t>
            </a:r>
          </a:p>
          <a:p>
            <a:pPr marL="0" indent="0">
              <a:buNone/>
            </a:pPr>
            <a:r>
              <a:rPr lang="fa-IR" i="1" dirty="0">
                <a:solidFill>
                  <a:prstClr val="black"/>
                </a:solidFill>
                <a:latin typeface="Calibri" panose="020F0502020204030204"/>
              </a:rPr>
              <a:t>30سانتیمتر و فرکانس</a:t>
            </a:r>
          </a:p>
          <a:p>
            <a:pPr marL="0" indent="0">
              <a:buNone/>
            </a:pPr>
            <a:r>
              <a:rPr lang="fa-IR" i="1" dirty="0">
                <a:solidFill>
                  <a:prstClr val="black"/>
                </a:solidFill>
                <a:latin typeface="Calibri" panose="020F0502020204030204"/>
              </a:rPr>
              <a:t>بالاتر گفته می شود.</a:t>
            </a: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8" name="Picture 4" descr="emspectrum[1]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95096" y="1947373"/>
            <a:ext cx="6440287" cy="4170852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" name="Title 6">
            <a:extLst>
              <a:ext uri="{FF2B5EF4-FFF2-40B4-BE49-F238E27FC236}">
                <a16:creationId xmlns:a16="http://schemas.microsoft.com/office/drawing/2014/main" id="{6A180AF6-77BF-4AFE-BFE7-EAE235203591}"/>
              </a:ext>
            </a:extLst>
          </p:cNvPr>
          <p:cNvSpPr txBox="1">
            <a:spLocks/>
          </p:cNvSpPr>
          <p:nvPr/>
        </p:nvSpPr>
        <p:spPr>
          <a:xfrm>
            <a:off x="2285172" y="145777"/>
            <a:ext cx="7892498" cy="9070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B Zar" panose="00000400000000000000" pitchFamily="2" charset="-78"/>
              </a:defRPr>
            </a:lvl1pPr>
          </a:lstStyle>
          <a:p>
            <a:r>
              <a:rPr lang="fa-IR" b="1" dirty="0">
                <a:solidFill>
                  <a:prstClr val="black"/>
                </a:solidFill>
                <a:latin typeface="Calibri Light" panose="020F0302020204030204"/>
              </a:rPr>
              <a:t>پرتوها و تئوری سیستم آنالیز گاز</a:t>
            </a:r>
            <a:endParaRPr lang="en-US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D4430C4-1E4D-48BA-8E65-5700BB828F2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159" y="6277069"/>
            <a:ext cx="571682" cy="571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33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52650" y="1396539"/>
            <a:ext cx="8249343" cy="4780425"/>
          </a:xfrm>
        </p:spPr>
        <p:txBody>
          <a:bodyPr/>
          <a:lstStyle/>
          <a:p>
            <a:r>
              <a:rPr lang="en-US" b="1" i="1" dirty="0"/>
              <a:t>Infrared Waves</a:t>
            </a:r>
            <a:endParaRPr lang="fa-IR" b="1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1394-C0D9-442C-A348-11D80A0E6B17}" type="datetime1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1/27/2021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4A3A1-7809-41C1-846B-7324E0EBD7BA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930256" y="2161589"/>
            <a:ext cx="6557269" cy="3694031"/>
            <a:chOff x="221486" y="1160948"/>
            <a:chExt cx="7227451" cy="4745297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40000" contrast="40000"/>
            </a:blip>
            <a:srcRect t="1266" r="1785" b="2531"/>
            <a:stretch>
              <a:fillRect/>
            </a:stretch>
          </p:blipFill>
          <p:spPr bwMode="auto">
            <a:xfrm>
              <a:off x="221486" y="1160948"/>
              <a:ext cx="7227451" cy="4745297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cxnSp>
          <p:nvCxnSpPr>
            <p:cNvPr id="8" name="Straight Connector 7"/>
            <p:cNvCxnSpPr/>
            <p:nvPr/>
          </p:nvCxnSpPr>
          <p:spPr>
            <a:xfrm rot="5400000">
              <a:off x="2643188" y="3390900"/>
              <a:ext cx="3714750" cy="0"/>
            </a:xfrm>
            <a:prstGeom prst="line">
              <a:avLst/>
            </a:prstGeom>
            <a:ln w="19050" cap="flat">
              <a:solidFill>
                <a:srgbClr val="FF66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3607594" y="3355181"/>
              <a:ext cx="3643312" cy="0"/>
            </a:xfrm>
            <a:prstGeom prst="line">
              <a:avLst/>
            </a:prstGeom>
            <a:ln w="19050" cap="flat">
              <a:solidFill>
                <a:srgbClr val="FF66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5036344" y="3355181"/>
              <a:ext cx="3643312" cy="0"/>
            </a:xfrm>
            <a:prstGeom prst="line">
              <a:avLst/>
            </a:prstGeom>
            <a:ln w="15875">
              <a:solidFill>
                <a:srgbClr val="FF66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itle 6">
            <a:extLst>
              <a:ext uri="{FF2B5EF4-FFF2-40B4-BE49-F238E27FC236}">
                <a16:creationId xmlns:a16="http://schemas.microsoft.com/office/drawing/2014/main" id="{8BFCF405-46F5-43C5-9FBC-5B55B9AAF1D0}"/>
              </a:ext>
            </a:extLst>
          </p:cNvPr>
          <p:cNvSpPr txBox="1">
            <a:spLocks/>
          </p:cNvSpPr>
          <p:nvPr/>
        </p:nvSpPr>
        <p:spPr>
          <a:xfrm>
            <a:off x="2285172" y="145777"/>
            <a:ext cx="7892498" cy="9070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B Zar" panose="00000400000000000000" pitchFamily="2" charset="-78"/>
              </a:defRPr>
            </a:lvl1pPr>
          </a:lstStyle>
          <a:p>
            <a:r>
              <a:rPr lang="fa-IR" b="1" dirty="0">
                <a:solidFill>
                  <a:prstClr val="black"/>
                </a:solidFill>
                <a:latin typeface="Calibri Light" panose="020F0302020204030204"/>
              </a:rPr>
              <a:t>پرتوها و تئوری سیستم آنالیز گاز</a:t>
            </a:r>
            <a:endParaRPr lang="en-US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A5565DC-93E9-4118-965E-7B0B00531A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159" y="6277069"/>
            <a:ext cx="571682" cy="571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354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52650" y="1479665"/>
            <a:ext cx="8232717" cy="4697298"/>
          </a:xfrm>
        </p:spPr>
        <p:txBody>
          <a:bodyPr/>
          <a:lstStyle/>
          <a:p>
            <a:r>
              <a:rPr lang="en-US" b="1" i="1" dirty="0"/>
              <a:t>Ultraviolet Waves</a:t>
            </a:r>
            <a:endParaRPr lang="fa-IR" b="1" i="1" dirty="0"/>
          </a:p>
          <a:p>
            <a:r>
              <a:rPr lang="fa-IR" sz="2000" dirty="0"/>
              <a:t>طول موجی بین 400 الی 10 نانومتر</a:t>
            </a:r>
            <a:endParaRPr lang="en-US" sz="2000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1394-C0D9-442C-A348-11D80A0E6B17}" type="datetime1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1/27/2021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4A3A1-7809-41C1-846B-7324E0EBD7BA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7" name="Picture 2" descr="spectrum.gif (473×383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264" y="2502995"/>
            <a:ext cx="5371611" cy="3428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48222428-246E-42D0-9FF1-384472A68406}"/>
              </a:ext>
            </a:extLst>
          </p:cNvPr>
          <p:cNvSpPr txBox="1">
            <a:spLocks/>
          </p:cNvSpPr>
          <p:nvPr/>
        </p:nvSpPr>
        <p:spPr>
          <a:xfrm>
            <a:off x="2285172" y="145777"/>
            <a:ext cx="7892498" cy="9070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B Zar" panose="00000400000000000000" pitchFamily="2" charset="-78"/>
              </a:defRPr>
            </a:lvl1pPr>
          </a:lstStyle>
          <a:p>
            <a:r>
              <a:rPr lang="fa-IR" b="1" dirty="0">
                <a:solidFill>
                  <a:prstClr val="black"/>
                </a:solidFill>
                <a:latin typeface="Calibri Light" panose="020F0302020204030204"/>
              </a:rPr>
              <a:t>پرتوها و تئوری سیستم آنالیز گاز</a:t>
            </a:r>
            <a:endParaRPr lang="en-US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0F475F1-4B3E-4D97-8F88-3C903B64C1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159" y="6277069"/>
            <a:ext cx="571682" cy="571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770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Verdana" pitchFamily="34" charset="0"/>
              </a:rPr>
              <a:t>UV-Visible + IR Spectroscopic Methods</a:t>
            </a:r>
            <a:br>
              <a:rPr lang="en-US" sz="2400" dirty="0"/>
            </a:br>
            <a:endParaRPr lang="fa-IR" sz="2400" dirty="0"/>
          </a:p>
          <a:p>
            <a:r>
              <a:rPr lang="fa-IR" sz="2400" dirty="0"/>
              <a:t>تعامل بین تشعشع امواج الکترومغناطیس با ماده یا محیط را شامل میشود.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1394-C0D9-442C-A348-11D80A0E6B17}" type="datetime1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1/27/2021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4A3A1-7809-41C1-846B-7324E0EBD7BA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8" name="Picture 4" descr="fig8-14.jp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572" y="3340332"/>
            <a:ext cx="6986587" cy="2159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le 6">
            <a:extLst>
              <a:ext uri="{FF2B5EF4-FFF2-40B4-BE49-F238E27FC236}">
                <a16:creationId xmlns:a16="http://schemas.microsoft.com/office/drawing/2014/main" id="{BC8AD1B3-61D6-4937-893B-77477331B10F}"/>
              </a:ext>
            </a:extLst>
          </p:cNvPr>
          <p:cNvSpPr txBox="1">
            <a:spLocks/>
          </p:cNvSpPr>
          <p:nvPr/>
        </p:nvSpPr>
        <p:spPr>
          <a:xfrm>
            <a:off x="2285172" y="145777"/>
            <a:ext cx="7892498" cy="9070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B Zar" panose="00000400000000000000" pitchFamily="2" charset="-78"/>
              </a:defRPr>
            </a:lvl1pPr>
          </a:lstStyle>
          <a:p>
            <a:r>
              <a:rPr lang="fa-IR" b="1" dirty="0">
                <a:solidFill>
                  <a:prstClr val="black"/>
                </a:solidFill>
                <a:latin typeface="Calibri Light" panose="020F0302020204030204"/>
              </a:rPr>
              <a:t>پرتوها و تئوری سیستم آنالیز گاز</a:t>
            </a:r>
            <a:endParaRPr lang="en-US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AB208D9-A328-4FCD-BA95-7F4AFB69F5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159" y="6277069"/>
            <a:ext cx="571682" cy="571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062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52650" y="1346663"/>
            <a:ext cx="8282594" cy="4830301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a-IR" b="1" dirty="0"/>
              <a:t>قانون بیر-لمبرت</a:t>
            </a:r>
          </a:p>
          <a:p>
            <a:r>
              <a:rPr lang="fa-IR" dirty="0"/>
              <a:t>این قانون رابطه بین جذب پرتو و غلظت گونه را بیان می کند.</a:t>
            </a:r>
          </a:p>
          <a:p>
            <a:pPr marL="0" indent="0" algn="l">
              <a:buNone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= </a:t>
            </a:r>
            <a:r>
              <a:rPr lang="el-G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C</a:t>
            </a:r>
          </a:p>
          <a:p>
            <a:r>
              <a:rPr lang="fa-IR" dirty="0"/>
              <a:t>در این رابطه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a-IR" dirty="0"/>
              <a:t> نشان دهنده مقدار جذب است. </a:t>
            </a:r>
            <a:r>
              <a:rPr lang="el-GR" dirty="0"/>
              <a:t>ε</a:t>
            </a:r>
            <a:r>
              <a:rPr lang="fa-IR" dirty="0"/>
              <a:t>  ضریب جذب مولاریته،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a-IR" dirty="0"/>
              <a:t> طول مسیر و </a:t>
            </a:r>
            <a:r>
              <a:rPr lang="en-US" dirty="0">
                <a:cs typeface="+mj-cs"/>
              </a:rPr>
              <a:t>C</a:t>
            </a:r>
            <a:r>
              <a:rPr lang="fa-IR" dirty="0">
                <a:cs typeface="+mj-cs"/>
              </a:rPr>
              <a:t> </a:t>
            </a:r>
            <a:r>
              <a:rPr lang="fa-IR" dirty="0"/>
              <a:t>غلظت گونه در محلول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/L</a:t>
            </a:r>
            <a:r>
              <a:rPr lang="fa-IR" dirty="0"/>
              <a:t>)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1394-C0D9-442C-A348-11D80A0E6B17}" type="datetime1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1/27/2021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4A3A1-7809-41C1-846B-7324E0EBD7BA}" type="slidenum">
              <a:rPr lang="en-US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153" y="2927976"/>
            <a:ext cx="4095999" cy="324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338638" y="4854635"/>
            <a:ext cx="377449" cy="5232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sz="2800" dirty="0">
                <a:solidFill>
                  <a:prstClr val="black"/>
                </a:solidFill>
                <a:latin typeface="Arial" charset="0"/>
                <a:cs typeface="Arial" charset="0"/>
              </a:rPr>
              <a:t>ε</a:t>
            </a:r>
            <a:endParaRPr lang="en-US" sz="2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6705600" y="4614950"/>
                <a:ext cx="2362200" cy="622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44546A">
                            <a:lumMod val="75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𝑨</m:t>
                    </m:r>
                    <m:r>
                      <a:rPr lang="en-US" sz="2400" b="1" i="1">
                        <a:solidFill>
                          <a:srgbClr val="44546A">
                            <a:lumMod val="75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en-US" sz="2400" b="1" i="1">
                        <a:solidFill>
                          <a:srgbClr val="44546A">
                            <a:lumMod val="75000"/>
                          </a:srgb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𝒍𝒐𝒈</m:t>
                    </m:r>
                    <m:f>
                      <m:fPr>
                        <m:ctrlPr>
                          <a:rPr lang="en-US" sz="2400" b="1" i="1">
                            <a:solidFill>
                              <a:srgbClr val="44546A">
                                <a:lumMod val="75000"/>
                              </a:srgb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>
                                <a:solidFill>
                                  <a:srgbClr val="44546A">
                                    <a:lumMod val="75000"/>
                                  </a:srgbClr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rgbClr val="44546A">
                                    <a:lumMod val="75000"/>
                                  </a:srgbClr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𝑰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rgbClr val="44546A">
                                    <a:lumMod val="75000"/>
                                  </a:srgbClr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n-US" sz="2400" b="1" i="1">
                            <a:solidFill>
                              <a:srgbClr val="44546A">
                                <a:lumMod val="75000"/>
                              </a:srgb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𝑰</m:t>
                        </m:r>
                      </m:den>
                    </m:f>
                  </m:oMath>
                </a14:m>
                <a:r>
                  <a:rPr lang="en-US" sz="2400" b="1" i="1" dirty="0">
                    <a:solidFill>
                      <a:srgbClr val="44546A">
                        <a:lumMod val="75000"/>
                      </a:srgb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/>
                  </a:rPr>
                  <a:t> = </a:t>
                </a:r>
                <a:r>
                  <a:rPr lang="el-GR" sz="2400" b="1" i="1" dirty="0">
                    <a:solidFill>
                      <a:srgbClr val="44546A">
                        <a:lumMod val="75000"/>
                      </a:srgb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/>
                  </a:rPr>
                  <a:t>ε</a:t>
                </a:r>
                <a:r>
                  <a:rPr lang="en-US" sz="2400" b="1" i="1" dirty="0">
                    <a:solidFill>
                      <a:srgbClr val="44546A">
                        <a:lumMod val="75000"/>
                      </a:srgb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/>
                  </a:rPr>
                  <a:t>cl</a:t>
                </a: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4614950"/>
                <a:ext cx="2362200" cy="622286"/>
              </a:xfrm>
              <a:prstGeom prst="rect">
                <a:avLst/>
              </a:prstGeom>
              <a:blipFill>
                <a:blip r:embed="rId3"/>
                <a:stretch>
                  <a:fillRect b="-15686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itle 6">
            <a:extLst>
              <a:ext uri="{FF2B5EF4-FFF2-40B4-BE49-F238E27FC236}">
                <a16:creationId xmlns:a16="http://schemas.microsoft.com/office/drawing/2014/main" id="{53539B2C-1F0A-473D-ACF8-05B47D61F9B5}"/>
              </a:ext>
            </a:extLst>
          </p:cNvPr>
          <p:cNvSpPr txBox="1">
            <a:spLocks/>
          </p:cNvSpPr>
          <p:nvPr/>
        </p:nvSpPr>
        <p:spPr>
          <a:xfrm>
            <a:off x="2285172" y="145777"/>
            <a:ext cx="7892498" cy="9070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B Zar" panose="00000400000000000000" pitchFamily="2" charset="-78"/>
              </a:defRPr>
            </a:lvl1pPr>
          </a:lstStyle>
          <a:p>
            <a:r>
              <a:rPr lang="fa-IR" b="1" dirty="0">
                <a:solidFill>
                  <a:prstClr val="black"/>
                </a:solidFill>
                <a:latin typeface="Calibri Light" panose="020F0302020204030204"/>
              </a:rPr>
              <a:t>پرتوها و تئوری سیستم آنالیز گاز</a:t>
            </a:r>
            <a:endParaRPr lang="en-US" b="1" dirty="0">
              <a:solidFill>
                <a:prstClr val="black"/>
              </a:solidFill>
              <a:latin typeface="Calibri Light" panose="020F0302020204030204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56472C2-3E46-46D3-BEF4-852D2C2ABCF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159" y="6277069"/>
            <a:ext cx="571682" cy="571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3026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151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Verdana</vt:lpstr>
      <vt:lpstr>Wingdings</vt:lpstr>
      <vt:lpstr>1_Office Theme</vt:lpstr>
      <vt:lpstr>think-cell Folie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Amin B</dc:creator>
  <cp:lastModifiedBy>Amin B</cp:lastModifiedBy>
  <cp:revision>1</cp:revision>
  <dcterms:created xsi:type="dcterms:W3CDTF">2021-01-27T20:00:37Z</dcterms:created>
  <dcterms:modified xsi:type="dcterms:W3CDTF">2021-01-27T20:02:08Z</dcterms:modified>
</cp:coreProperties>
</file>